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Poppins" panose="020B0604020202020204" charset="0"/>
      <p:regular r:id="rId19"/>
    </p:embeddedFont>
    <p:embeddedFont>
      <p:font typeface="Computer Says No" panose="020B0604020202020204" charset="0"/>
      <p:regular r:id="rId20"/>
    </p:embeddedFont>
    <p:embeddedFont>
      <p:font typeface="Poppins Light" panose="020B0604020202020204" charset="0"/>
      <p:regular r:id="rId21"/>
    </p:embeddedFont>
    <p:embeddedFont>
      <p:font typeface="Poppins Bold" panose="020B0604020202020204" charset="0"/>
      <p:regular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29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5.sv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23.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3.png"/><Relationship Id="rId10" Type="http://schemas.openxmlformats.org/officeDocument/2006/relationships/image" Target="../media/image36.svg"/><Relationship Id="rId4" Type="http://schemas.openxmlformats.org/officeDocument/2006/relationships/image" Target="../media/image31.svg"/><Relationship Id="rId9" Type="http://schemas.openxmlformats.org/officeDocument/2006/relationships/image" Target="../media/image30.png"/><Relationship Id="rId14" Type="http://schemas.openxmlformats.org/officeDocument/2006/relationships/image" Target="../media/image40.sv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png"/><Relationship Id="rId5" Type="http://schemas.openxmlformats.org/officeDocument/2006/relationships/image" Target="../media/image34.png"/><Relationship Id="rId15" Type="http://schemas.openxmlformats.org/officeDocument/2006/relationships/image" Target="../media/image38.png"/><Relationship Id="rId10" Type="http://schemas.openxmlformats.org/officeDocument/2006/relationships/image" Target="../media/image4.png"/><Relationship Id="rId4" Type="http://schemas.openxmlformats.org/officeDocument/2006/relationships/image" Target="../media/image19.png"/><Relationship Id="rId9" Type="http://schemas.openxmlformats.org/officeDocument/2006/relationships/image" Target="../media/image36.pn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8" name="TextBox 8"/>
          <p:cNvSpPr txBox="1"/>
          <p:nvPr/>
        </p:nvSpPr>
        <p:spPr>
          <a:xfrm>
            <a:off x="1582482" y="4677516"/>
            <a:ext cx="8127324" cy="4691433"/>
          </a:xfrm>
          <a:prstGeom prst="rect">
            <a:avLst/>
          </a:prstGeom>
        </p:spPr>
        <p:txBody>
          <a:bodyPr lIns="0" tIns="0" rIns="0" bIns="0" rtlCol="0" anchor="t">
            <a:spAutoFit/>
          </a:bodyPr>
          <a:lstStyle/>
          <a:p>
            <a:pPr algn="ctr">
              <a:lnSpc>
                <a:spcPts val="17048"/>
              </a:lnSpc>
            </a:pPr>
            <a:r>
              <a:rPr lang="en-US" sz="23677">
                <a:solidFill>
                  <a:srgbClr val="F4FBFE"/>
                </a:solidFill>
                <a:latin typeface="Computer Says No"/>
              </a:rPr>
              <a:t>DEEPFAKE </a:t>
            </a:r>
          </a:p>
          <a:p>
            <a:pPr algn="ctr">
              <a:lnSpc>
                <a:spcPts val="17048"/>
              </a:lnSpc>
            </a:pPr>
            <a:r>
              <a:rPr lang="en-US" sz="23677">
                <a:solidFill>
                  <a:srgbClr val="F4FBFE"/>
                </a:solidFill>
                <a:latin typeface="Computer Says No"/>
              </a:rPr>
              <a:t>DETECION</a:t>
            </a:r>
          </a:p>
        </p:txBody>
      </p:sp>
      <p:sp>
        <p:nvSpPr>
          <p:cNvPr id="9" name="TextBox 9"/>
          <p:cNvSpPr txBox="1"/>
          <p:nvPr/>
        </p:nvSpPr>
        <p:spPr>
          <a:xfrm>
            <a:off x="1582482" y="3705722"/>
            <a:ext cx="7103952" cy="771668"/>
          </a:xfrm>
          <a:prstGeom prst="rect">
            <a:avLst/>
          </a:prstGeom>
        </p:spPr>
        <p:txBody>
          <a:bodyPr lIns="0" tIns="0" rIns="0" bIns="0" rtlCol="0" anchor="t">
            <a:spAutoFit/>
          </a:bodyPr>
          <a:lstStyle/>
          <a:p>
            <a:pPr algn="ctr">
              <a:lnSpc>
                <a:spcPts val="5147"/>
              </a:lnSpc>
            </a:pPr>
            <a:r>
              <a:rPr lang="en-US" sz="7148">
                <a:solidFill>
                  <a:srgbClr val="6866E1"/>
                </a:solidFill>
                <a:latin typeface="Computer Says No"/>
              </a:rPr>
              <a:t>ARTIFICIAL INTELLIGENCE</a:t>
            </a:r>
          </a:p>
        </p:txBody>
      </p:sp>
      <p:sp>
        <p:nvSpPr>
          <p:cNvPr id="10" name="Freeform 10"/>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4" name="Freeform 4"/>
          <p:cNvSpPr/>
          <p:nvPr/>
        </p:nvSpPr>
        <p:spPr>
          <a:xfrm>
            <a:off x="2258006" y="2483191"/>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4"/>
            <a:stretch>
              <a:fillRect/>
            </a:stretch>
          </a:blipFill>
        </p:spPr>
      </p:sp>
      <p:sp>
        <p:nvSpPr>
          <p:cNvPr id="5" name="TextBox 5"/>
          <p:cNvSpPr txBox="1"/>
          <p:nvPr/>
        </p:nvSpPr>
        <p:spPr>
          <a:xfrm>
            <a:off x="1634945" y="838200"/>
            <a:ext cx="12864707" cy="1988628"/>
          </a:xfrm>
          <a:prstGeom prst="rect">
            <a:avLst/>
          </a:prstGeom>
        </p:spPr>
        <p:txBody>
          <a:bodyPr lIns="0" tIns="0" rIns="0" bIns="0" rtlCol="0" anchor="t">
            <a:spAutoFit/>
          </a:bodyPr>
          <a:lstStyle/>
          <a:p>
            <a:pPr marL="0" lvl="0" indent="0" algn="ctr">
              <a:lnSpc>
                <a:spcPts val="13362"/>
              </a:lnSpc>
              <a:spcBef>
                <a:spcPct val="0"/>
              </a:spcBef>
            </a:pPr>
            <a:r>
              <a:rPr lang="en-US" sz="18559">
                <a:solidFill>
                  <a:srgbClr val="FFFFFF"/>
                </a:solidFill>
                <a:latin typeface="Computer Says No"/>
              </a:rPr>
              <a:t>ARCHITECTURE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2239484"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5400000">
            <a:off x="6693911"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5400000">
            <a:off x="11205431"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a:off x="15009331" y="3519251"/>
            <a:ext cx="1461470" cy="1849961"/>
          </a:xfrm>
          <a:custGeom>
            <a:avLst/>
            <a:gdLst/>
            <a:ahLst/>
            <a:cxnLst/>
            <a:rect l="l" t="t" r="r" b="b"/>
            <a:pathLst>
              <a:path w="1461470" h="1849961">
                <a:moveTo>
                  <a:pt x="0" y="0"/>
                </a:moveTo>
                <a:lnTo>
                  <a:pt x="1461470" y="0"/>
                </a:lnTo>
                <a:lnTo>
                  <a:pt x="1461470" y="1849961"/>
                </a:lnTo>
                <a:lnTo>
                  <a:pt x="0" y="1849961"/>
                </a:lnTo>
                <a:lnTo>
                  <a:pt x="0" y="0"/>
                </a:lnTo>
                <a:close/>
              </a:path>
            </a:pathLst>
          </a:custGeom>
          <a:blipFill>
            <a:blip r:embed="rId7"/>
            <a:stretch>
              <a:fillRect/>
            </a:stretch>
          </a:blipFill>
        </p:spPr>
      </p:sp>
      <p:sp>
        <p:nvSpPr>
          <p:cNvPr id="9" name="Freeform 9"/>
          <p:cNvSpPr/>
          <p:nvPr/>
        </p:nvSpPr>
        <p:spPr>
          <a:xfrm>
            <a:off x="10502100" y="3673842"/>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8"/>
            <a:stretch>
              <a:fillRect/>
            </a:stretch>
          </a:blipFill>
        </p:spPr>
      </p:sp>
      <p:sp>
        <p:nvSpPr>
          <p:cNvPr id="10" name="Freeform 10"/>
          <p:cNvSpPr/>
          <p:nvPr/>
        </p:nvSpPr>
        <p:spPr>
          <a:xfrm>
            <a:off x="6165647" y="3673842"/>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9"/>
            <a:stretch>
              <a:fillRect/>
            </a:stretch>
          </a:blipFill>
        </p:spPr>
      </p:sp>
      <p:sp>
        <p:nvSpPr>
          <p:cNvPr id="11" name="TextBox 11"/>
          <p:cNvSpPr txBox="1"/>
          <p:nvPr/>
        </p:nvSpPr>
        <p:spPr>
          <a:xfrm>
            <a:off x="5024354" y="1462452"/>
            <a:ext cx="7678893" cy="1110432"/>
          </a:xfrm>
          <a:prstGeom prst="rect">
            <a:avLst/>
          </a:prstGeom>
        </p:spPr>
        <p:txBody>
          <a:bodyPr lIns="0" tIns="0" rIns="0" bIns="0" rtlCol="0" anchor="t">
            <a:spAutoFit/>
          </a:bodyPr>
          <a:lstStyle/>
          <a:p>
            <a:pPr marL="0" lvl="0" indent="0" algn="ctr">
              <a:lnSpc>
                <a:spcPts val="7490"/>
              </a:lnSpc>
              <a:spcBef>
                <a:spcPct val="0"/>
              </a:spcBef>
            </a:pPr>
            <a:r>
              <a:rPr lang="en-US" sz="10403">
                <a:solidFill>
                  <a:srgbClr val="FFFFFF"/>
                </a:solidFill>
                <a:latin typeface="Computer Says No"/>
              </a:rPr>
              <a:t>MODULES</a:t>
            </a:r>
          </a:p>
        </p:txBody>
      </p:sp>
      <p:sp>
        <p:nvSpPr>
          <p:cNvPr id="12" name="Freeform 12"/>
          <p:cNvSpPr/>
          <p:nvPr/>
        </p:nvSpPr>
        <p:spPr>
          <a:xfrm rot="-5400000">
            <a:off x="-228242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677262"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FFFFFF"/>
                </a:solidFill>
                <a:latin typeface="Computer Says No"/>
              </a:rPr>
              <a:t>MODULE 1</a:t>
            </a:r>
          </a:p>
        </p:txBody>
      </p:sp>
      <p:sp>
        <p:nvSpPr>
          <p:cNvPr id="14" name="TextBox 14"/>
          <p:cNvSpPr txBox="1"/>
          <p:nvPr/>
        </p:nvSpPr>
        <p:spPr>
          <a:xfrm>
            <a:off x="930213" y="6340762"/>
            <a:ext cx="3037045" cy="3889095"/>
          </a:xfrm>
          <a:prstGeom prst="rect">
            <a:avLst/>
          </a:prstGeom>
        </p:spPr>
        <p:txBody>
          <a:bodyPr lIns="0" tIns="0" rIns="0" bIns="0" rtlCol="0" anchor="t">
            <a:spAutoFit/>
          </a:bodyPr>
          <a:lstStyle/>
          <a:p>
            <a:pPr algn="ctr">
              <a:lnSpc>
                <a:spcPts val="3094"/>
              </a:lnSpc>
            </a:pPr>
            <a:r>
              <a:rPr lang="en-US" sz="1910">
                <a:solidFill>
                  <a:srgbClr val="FFFFFF"/>
                </a:solidFill>
                <a:latin typeface="Poppins Light"/>
              </a:rPr>
              <a:t>Daatset Collection:</a:t>
            </a:r>
          </a:p>
          <a:p>
            <a:pPr algn="ctr">
              <a:lnSpc>
                <a:spcPts val="3094"/>
              </a:lnSpc>
            </a:pPr>
            <a:r>
              <a:rPr lang="en-US" sz="1910">
                <a:solidFill>
                  <a:srgbClr val="FFFFFF"/>
                </a:solidFill>
                <a:latin typeface="Poppins Light"/>
              </a:rPr>
              <a:t>Collect deepfake videos created using different techniques, including face swapping, lip syncing, and voice manipulation. This ensures the model is exposed to a variety of manipulation methods.</a:t>
            </a:r>
          </a:p>
        </p:txBody>
      </p:sp>
      <p:sp>
        <p:nvSpPr>
          <p:cNvPr id="15" name="TextBox 15"/>
          <p:cNvSpPr txBox="1"/>
          <p:nvPr/>
        </p:nvSpPr>
        <p:spPr>
          <a:xfrm>
            <a:off x="5258164"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FFFFFF"/>
                </a:solidFill>
                <a:latin typeface="Computer Says No"/>
              </a:rPr>
              <a:t>MODULE 2</a:t>
            </a:r>
          </a:p>
        </p:txBody>
      </p:sp>
      <p:sp>
        <p:nvSpPr>
          <p:cNvPr id="16" name="TextBox 16"/>
          <p:cNvSpPr txBox="1"/>
          <p:nvPr/>
        </p:nvSpPr>
        <p:spPr>
          <a:xfrm>
            <a:off x="9508912"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FFFFFF"/>
                </a:solidFill>
                <a:latin typeface="Computer Says No"/>
              </a:rPr>
              <a:t>MODULE 3</a:t>
            </a:r>
          </a:p>
        </p:txBody>
      </p:sp>
      <p:sp>
        <p:nvSpPr>
          <p:cNvPr id="17" name="TextBox 17"/>
          <p:cNvSpPr txBox="1"/>
          <p:nvPr/>
        </p:nvSpPr>
        <p:spPr>
          <a:xfrm>
            <a:off x="5384639" y="6334512"/>
            <a:ext cx="3037045" cy="3898836"/>
          </a:xfrm>
          <a:prstGeom prst="rect">
            <a:avLst/>
          </a:prstGeom>
        </p:spPr>
        <p:txBody>
          <a:bodyPr lIns="0" tIns="0" rIns="0" bIns="0" rtlCol="0" anchor="t">
            <a:spAutoFit/>
          </a:bodyPr>
          <a:lstStyle/>
          <a:p>
            <a:pPr algn="ctr">
              <a:lnSpc>
                <a:spcPts val="3087"/>
              </a:lnSpc>
            </a:pPr>
            <a:r>
              <a:rPr lang="en-US" sz="1905">
                <a:solidFill>
                  <a:srgbClr val="FFFFFF"/>
                </a:solidFill>
                <a:latin typeface="Poppins Light"/>
              </a:rPr>
              <a:t>Data Preprocessing: </a:t>
            </a:r>
          </a:p>
          <a:p>
            <a:pPr algn="ctr">
              <a:lnSpc>
                <a:spcPts val="3087"/>
              </a:lnSpc>
            </a:pPr>
            <a:r>
              <a:rPr lang="en-US" sz="1905">
                <a:solidFill>
                  <a:srgbClr val="FFFFFF"/>
                </a:solidFill>
                <a:latin typeface="Poppins Light"/>
              </a:rPr>
              <a:t>Emphasis on the significance of high-quality training data, and the role of data preprocessing techniques to ensure the LSTM model is trained on a diverse and representative dataset.</a:t>
            </a:r>
          </a:p>
        </p:txBody>
      </p:sp>
      <p:sp>
        <p:nvSpPr>
          <p:cNvPr id="18" name="TextBox 18"/>
          <p:cNvSpPr txBox="1"/>
          <p:nvPr/>
        </p:nvSpPr>
        <p:spPr>
          <a:xfrm>
            <a:off x="9902025" y="6331237"/>
            <a:ext cx="3037045" cy="3508311"/>
          </a:xfrm>
          <a:prstGeom prst="rect">
            <a:avLst/>
          </a:prstGeom>
        </p:spPr>
        <p:txBody>
          <a:bodyPr lIns="0" tIns="0" rIns="0" bIns="0" rtlCol="0" anchor="t">
            <a:spAutoFit/>
          </a:bodyPr>
          <a:lstStyle/>
          <a:p>
            <a:pPr algn="ctr">
              <a:lnSpc>
                <a:spcPts val="3087"/>
              </a:lnSpc>
            </a:pPr>
            <a:r>
              <a:rPr lang="en-US" sz="1905">
                <a:solidFill>
                  <a:srgbClr val="FFFFFF"/>
                </a:solidFill>
                <a:latin typeface="Poppins Light"/>
              </a:rPr>
              <a:t>Training the LSTM Model: Insights into the process of splitting data into training and validation sets, along with the training process, optimization strategies, and fine-tuning specific to LSTM networks.</a:t>
            </a:r>
          </a:p>
        </p:txBody>
      </p:sp>
      <p:sp>
        <p:nvSpPr>
          <p:cNvPr id="19" name="TextBox 19"/>
          <p:cNvSpPr txBox="1"/>
          <p:nvPr/>
        </p:nvSpPr>
        <p:spPr>
          <a:xfrm>
            <a:off x="14460223" y="6344037"/>
            <a:ext cx="3037045" cy="3108045"/>
          </a:xfrm>
          <a:prstGeom prst="rect">
            <a:avLst/>
          </a:prstGeom>
        </p:spPr>
        <p:txBody>
          <a:bodyPr lIns="0" tIns="0" rIns="0" bIns="0" rtlCol="0" anchor="t">
            <a:spAutoFit/>
          </a:bodyPr>
          <a:lstStyle/>
          <a:p>
            <a:pPr algn="ctr">
              <a:lnSpc>
                <a:spcPts val="3094"/>
              </a:lnSpc>
            </a:pPr>
            <a:r>
              <a:rPr lang="en-US" sz="1910">
                <a:solidFill>
                  <a:srgbClr val="FFFFFF"/>
                </a:solidFill>
                <a:latin typeface="Poppins Light"/>
              </a:rPr>
              <a:t>Evaluation Metrics: Introduction to key evaluation metrics, such as accuracy, precision, recall, and F1 score, tailored for assessing the efficacy of LSTM-based deepfake detection.</a:t>
            </a:r>
          </a:p>
        </p:txBody>
      </p:sp>
      <p:sp>
        <p:nvSpPr>
          <p:cNvPr id="20" name="TextBox 20"/>
          <p:cNvSpPr txBox="1"/>
          <p:nvPr/>
        </p:nvSpPr>
        <p:spPr>
          <a:xfrm>
            <a:off x="14207273"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FFFFFF"/>
                </a:solidFill>
                <a:latin typeface="Computer Says No"/>
              </a:rPr>
              <a:t>MODULE 4</a:t>
            </a:r>
          </a:p>
        </p:txBody>
      </p:sp>
      <p:sp>
        <p:nvSpPr>
          <p:cNvPr id="21" name="Freeform 21"/>
          <p:cNvSpPr/>
          <p:nvPr/>
        </p:nvSpPr>
        <p:spPr>
          <a:xfrm>
            <a:off x="1591526" y="3519251"/>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7"/>
            <a:stretch>
              <a:fillRect/>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3745842" y="1768530"/>
            <a:ext cx="13697049"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FFFFFF"/>
                </a:solidFill>
                <a:latin typeface="Computer Says No"/>
              </a:rPr>
              <a:t>HARDWARE/SOFTWARE REQUIREMENT</a:t>
            </a:r>
          </a:p>
        </p:txBody>
      </p:sp>
      <p:sp>
        <p:nvSpPr>
          <p:cNvPr id="5" name="TextBox 5"/>
          <p:cNvSpPr txBox="1"/>
          <p:nvPr/>
        </p:nvSpPr>
        <p:spPr>
          <a:xfrm>
            <a:off x="7984048" y="2856353"/>
            <a:ext cx="9275252" cy="7544906"/>
          </a:xfrm>
          <a:prstGeom prst="rect">
            <a:avLst/>
          </a:prstGeom>
        </p:spPr>
        <p:txBody>
          <a:bodyPr lIns="0" tIns="0" rIns="0" bIns="0" rtlCol="0" anchor="t">
            <a:spAutoFit/>
          </a:bodyPr>
          <a:lstStyle/>
          <a:p>
            <a:pPr algn="just">
              <a:lnSpc>
                <a:spcPts val="4594"/>
              </a:lnSpc>
            </a:pPr>
            <a:r>
              <a:rPr lang="en-US" sz="2836">
                <a:solidFill>
                  <a:srgbClr val="FFFFFF"/>
                </a:solidFill>
                <a:latin typeface="Poppins Bold"/>
              </a:rPr>
              <a:t>HARDWARE REQUIREMENTS: </a:t>
            </a:r>
          </a:p>
          <a:p>
            <a:pPr marL="612381" lvl="1" indent="-306190" algn="just">
              <a:lnSpc>
                <a:spcPts val="4594"/>
              </a:lnSpc>
              <a:buFont typeface="Arial"/>
              <a:buChar char="•"/>
            </a:pPr>
            <a:r>
              <a:rPr lang="en-US" sz="2836">
                <a:solidFill>
                  <a:srgbClr val="FFFFFF"/>
                </a:solidFill>
                <a:latin typeface="Poppins Light"/>
              </a:rPr>
              <a:t>System : Pentium i3 Processor.</a:t>
            </a:r>
          </a:p>
          <a:p>
            <a:pPr marL="612381" lvl="1" indent="-306190" algn="just">
              <a:lnSpc>
                <a:spcPts val="4594"/>
              </a:lnSpc>
              <a:buFont typeface="Arial"/>
              <a:buChar char="•"/>
            </a:pPr>
            <a:r>
              <a:rPr lang="en-US" sz="2836">
                <a:solidFill>
                  <a:srgbClr val="FFFFFF"/>
                </a:solidFill>
                <a:latin typeface="Poppins Light"/>
              </a:rPr>
              <a:t>Hard Disk : 500 GB.</a:t>
            </a:r>
          </a:p>
          <a:p>
            <a:pPr marL="612381" lvl="1" indent="-306190" algn="just">
              <a:lnSpc>
                <a:spcPts val="4594"/>
              </a:lnSpc>
              <a:buFont typeface="Arial"/>
              <a:buChar char="•"/>
            </a:pPr>
            <a:r>
              <a:rPr lang="en-US" sz="2836">
                <a:solidFill>
                  <a:srgbClr val="FFFFFF"/>
                </a:solidFill>
                <a:latin typeface="Poppins Light"/>
              </a:rPr>
              <a:t>Monitor : 15’’ LED</a:t>
            </a:r>
          </a:p>
          <a:p>
            <a:pPr marL="612381" lvl="1" indent="-306190" algn="just">
              <a:lnSpc>
                <a:spcPts val="4594"/>
              </a:lnSpc>
              <a:buFont typeface="Arial"/>
              <a:buChar char="•"/>
            </a:pPr>
            <a:r>
              <a:rPr lang="en-US" sz="2836">
                <a:solidFill>
                  <a:srgbClr val="FFFFFF"/>
                </a:solidFill>
                <a:latin typeface="Poppins Light"/>
              </a:rPr>
              <a:t>Input Devices : Keyboard, Mouse</a:t>
            </a:r>
          </a:p>
          <a:p>
            <a:pPr marL="612381" lvl="1" indent="-306190" algn="just">
              <a:lnSpc>
                <a:spcPts val="4594"/>
              </a:lnSpc>
              <a:buFont typeface="Arial"/>
              <a:buChar char="•"/>
            </a:pPr>
            <a:r>
              <a:rPr lang="en-US" sz="2836">
                <a:solidFill>
                  <a:srgbClr val="FFFFFF"/>
                </a:solidFill>
                <a:latin typeface="Poppins Light"/>
              </a:rPr>
              <a:t>Ram : 4 GB</a:t>
            </a:r>
          </a:p>
          <a:p>
            <a:pPr algn="just">
              <a:lnSpc>
                <a:spcPts val="4594"/>
              </a:lnSpc>
            </a:pPr>
            <a:r>
              <a:rPr lang="en-US" sz="2836">
                <a:solidFill>
                  <a:srgbClr val="FFFFFF"/>
                </a:solidFill>
                <a:latin typeface="Poppins Bold"/>
              </a:rPr>
              <a:t>SOFTWARE REQUIREMENTS: </a:t>
            </a:r>
          </a:p>
          <a:p>
            <a:pPr marL="612381" lvl="1" indent="-306190" algn="just">
              <a:lnSpc>
                <a:spcPts val="4594"/>
              </a:lnSpc>
              <a:buFont typeface="Arial"/>
              <a:buChar char="•"/>
            </a:pPr>
            <a:r>
              <a:rPr lang="en-US" sz="2836">
                <a:solidFill>
                  <a:srgbClr val="FFFFFF"/>
                </a:solidFill>
                <a:latin typeface="Poppins Light"/>
              </a:rPr>
              <a:t>Operating system : Windows 10 Pro.</a:t>
            </a:r>
          </a:p>
          <a:p>
            <a:pPr marL="612381" lvl="1" indent="-306190" algn="just">
              <a:lnSpc>
                <a:spcPts val="4594"/>
              </a:lnSpc>
              <a:buFont typeface="Arial"/>
              <a:buChar char="•"/>
            </a:pPr>
            <a:r>
              <a:rPr lang="en-US" sz="2836">
                <a:solidFill>
                  <a:srgbClr val="FFFFFF"/>
                </a:solidFill>
                <a:latin typeface="Poppins Light"/>
              </a:rPr>
              <a:t>Coding Language : Python 3.10.9, HTML, CSS,JS</a:t>
            </a:r>
          </a:p>
          <a:p>
            <a:pPr marL="612381" lvl="1" indent="-306190" algn="just">
              <a:lnSpc>
                <a:spcPts val="4594"/>
              </a:lnSpc>
              <a:buFont typeface="Arial"/>
              <a:buChar char="•"/>
            </a:pPr>
            <a:r>
              <a:rPr lang="en-US" sz="2836">
                <a:solidFill>
                  <a:srgbClr val="FFFFFF"/>
                </a:solidFill>
                <a:latin typeface="Poppins Light"/>
              </a:rPr>
              <a:t>Web Framework : Flask</a:t>
            </a:r>
          </a:p>
          <a:p>
            <a:pPr algn="just">
              <a:lnSpc>
                <a:spcPts val="4594"/>
              </a:lnSpc>
            </a:pPr>
            <a:endParaRPr lang="en-US" sz="2836">
              <a:solidFill>
                <a:srgbClr val="FFFFFF"/>
              </a:solidFill>
              <a:latin typeface="Poppins Light"/>
            </a:endParaRPr>
          </a:p>
          <a:p>
            <a:pPr algn="just">
              <a:lnSpc>
                <a:spcPts val="4594"/>
              </a:lnSpc>
            </a:pPr>
            <a:endParaRPr lang="en-US" sz="2836">
              <a:solidFill>
                <a:srgbClr val="FFFFFF"/>
              </a:solidFill>
              <a:latin typeface="Poppins Light"/>
            </a:endParaRPr>
          </a:p>
          <a:p>
            <a:pPr algn="just">
              <a:lnSpc>
                <a:spcPts val="4594"/>
              </a:lnSpc>
            </a:pPr>
            <a:endParaRPr lang="en-US" sz="2836">
              <a:solidFill>
                <a:srgbClr val="FFFFFF"/>
              </a:solidFill>
              <a:latin typeface="Poppins Ligh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sp>
      <p:sp>
        <p:nvSpPr>
          <p:cNvPr id="8" name="Freeform 8"/>
          <p:cNvSpPr/>
          <p:nvPr/>
        </p:nvSpPr>
        <p:spPr>
          <a:xfrm>
            <a:off x="13358946" y="5794048"/>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sp>
      <p:sp>
        <p:nvSpPr>
          <p:cNvPr id="9" name="TextBox 9"/>
          <p:cNvSpPr txBox="1"/>
          <p:nvPr/>
        </p:nvSpPr>
        <p:spPr>
          <a:xfrm>
            <a:off x="7955599" y="801519"/>
            <a:ext cx="6867664" cy="797262"/>
          </a:xfrm>
          <a:prstGeom prst="rect">
            <a:avLst/>
          </a:prstGeom>
        </p:spPr>
        <p:txBody>
          <a:bodyPr lIns="0" tIns="0" rIns="0" bIns="0" rtlCol="0" anchor="t">
            <a:spAutoFit/>
          </a:bodyPr>
          <a:lstStyle/>
          <a:p>
            <a:pPr marL="0" lvl="0" indent="0">
              <a:lnSpc>
                <a:spcPts val="5423"/>
              </a:lnSpc>
              <a:spcBef>
                <a:spcPct val="0"/>
              </a:spcBef>
            </a:pPr>
            <a:r>
              <a:rPr lang="en-US" sz="7532">
                <a:solidFill>
                  <a:srgbClr val="FFFFFF"/>
                </a:solidFill>
                <a:latin typeface="Computer Says No"/>
              </a:rPr>
              <a:t>ADVANTAGES</a:t>
            </a:r>
          </a:p>
        </p:txBody>
      </p:sp>
      <p:sp>
        <p:nvSpPr>
          <p:cNvPr id="10" name="TextBox 10"/>
          <p:cNvSpPr txBox="1"/>
          <p:nvPr/>
        </p:nvSpPr>
        <p:spPr>
          <a:xfrm>
            <a:off x="8315773" y="2066560"/>
            <a:ext cx="5706507"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INCREASED EFFICIENCY</a:t>
            </a:r>
          </a:p>
        </p:txBody>
      </p:sp>
      <p:sp>
        <p:nvSpPr>
          <p:cNvPr id="11" name="TextBox 11"/>
          <p:cNvSpPr txBox="1"/>
          <p:nvPr/>
        </p:nvSpPr>
        <p:spPr>
          <a:xfrm>
            <a:off x="8438825" y="2915730"/>
            <a:ext cx="8165369" cy="1484820"/>
          </a:xfrm>
          <a:prstGeom prst="rect">
            <a:avLst/>
          </a:prstGeom>
        </p:spPr>
        <p:txBody>
          <a:bodyPr lIns="0" tIns="0" rIns="0" bIns="0" rtlCol="0" anchor="t">
            <a:spAutoFit/>
          </a:bodyPr>
          <a:lstStyle/>
          <a:p>
            <a:pPr algn="just">
              <a:lnSpc>
                <a:spcPts val="2925"/>
              </a:lnSpc>
            </a:pPr>
            <a:r>
              <a:rPr lang="en-US" sz="1805">
                <a:solidFill>
                  <a:srgbClr val="FFFFFF"/>
                </a:solidFill>
                <a:latin typeface="Poppins Light"/>
              </a:rPr>
              <a:t>The dynamic and evolving nature of deepfake technology presents challenges for traditional detection methods. LSTM emerges as a promising solution, capable of capturing temporal dependencies crucial for understanding the context of video data.</a:t>
            </a:r>
          </a:p>
        </p:txBody>
      </p:sp>
      <p:sp>
        <p:nvSpPr>
          <p:cNvPr id="12" name="TextBox 12"/>
          <p:cNvSpPr txBox="1"/>
          <p:nvPr/>
        </p:nvSpPr>
        <p:spPr>
          <a:xfrm>
            <a:off x="8438825" y="4941505"/>
            <a:ext cx="5909420"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HANDLING FRAME RATES</a:t>
            </a:r>
          </a:p>
        </p:txBody>
      </p:sp>
      <p:sp>
        <p:nvSpPr>
          <p:cNvPr id="13" name="TextBox 13"/>
          <p:cNvSpPr txBox="1"/>
          <p:nvPr/>
        </p:nvSpPr>
        <p:spPr>
          <a:xfrm>
            <a:off x="8438825" y="5793170"/>
            <a:ext cx="7427057" cy="1484820"/>
          </a:xfrm>
          <a:prstGeom prst="rect">
            <a:avLst/>
          </a:prstGeom>
        </p:spPr>
        <p:txBody>
          <a:bodyPr lIns="0" tIns="0" rIns="0" bIns="0" rtlCol="0" anchor="t">
            <a:spAutoFit/>
          </a:bodyPr>
          <a:lstStyle/>
          <a:p>
            <a:pPr>
              <a:lnSpc>
                <a:spcPts val="2925"/>
              </a:lnSpc>
            </a:pPr>
            <a:r>
              <a:rPr lang="en-US" sz="1805">
                <a:solidFill>
                  <a:srgbClr val="FFFFFF"/>
                </a:solidFill>
                <a:latin typeface="Poppins Light"/>
              </a:rPr>
              <a:t>Videos may have varying frame rates, and LSTMs are capable of handling irregular temporal sampling. This flexibility is beneficial for deepfake detection as it accommodates the natural variability in video data.</a:t>
            </a:r>
          </a:p>
        </p:txBody>
      </p:sp>
      <p:sp>
        <p:nvSpPr>
          <p:cNvPr id="14" name="TextBox 14"/>
          <p:cNvSpPr txBox="1"/>
          <p:nvPr/>
        </p:nvSpPr>
        <p:spPr>
          <a:xfrm>
            <a:off x="8438825" y="7544691"/>
            <a:ext cx="4605796"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ENHANCED ACCURACY</a:t>
            </a:r>
          </a:p>
        </p:txBody>
      </p:sp>
      <p:sp>
        <p:nvSpPr>
          <p:cNvPr id="15" name="TextBox 15"/>
          <p:cNvSpPr txBox="1"/>
          <p:nvPr/>
        </p:nvSpPr>
        <p:spPr>
          <a:xfrm>
            <a:off x="8429844" y="8120132"/>
            <a:ext cx="6393419" cy="1856295"/>
          </a:xfrm>
          <a:prstGeom prst="rect">
            <a:avLst/>
          </a:prstGeom>
        </p:spPr>
        <p:txBody>
          <a:bodyPr lIns="0" tIns="0" rIns="0" bIns="0" rtlCol="0" anchor="t">
            <a:spAutoFit/>
          </a:bodyPr>
          <a:lstStyle/>
          <a:p>
            <a:pPr>
              <a:lnSpc>
                <a:spcPts val="2925"/>
              </a:lnSpc>
            </a:pPr>
            <a:r>
              <a:rPr lang="en-US" sz="1805">
                <a:solidFill>
                  <a:srgbClr val="FFFFFF"/>
                </a:solidFill>
                <a:latin typeface="Poppins Light"/>
              </a:rPr>
              <a:t>LSTMs are inherently robust to noise and occlusions in the data. In real-world scenarios, videos may contain noise or occluded faces, and LSTMs can learn to distinguish between genuine variations and manipulated content.</a:t>
            </a:r>
          </a:p>
        </p:txBody>
      </p:sp>
      <p:sp>
        <p:nvSpPr>
          <p:cNvPr id="16" name="Freeform 16"/>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7" name="Freeform 17"/>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a:ln cap="sq">
            <a:noFill/>
            <a:prstDash val="solid"/>
            <a:miter/>
          </a:ln>
        </p:spPr>
      </p:sp>
      <p:sp>
        <p:nvSpPr>
          <p:cNvPr id="18" name="Freeform 18"/>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a:ln cap="sq">
            <a:noFill/>
            <a:prstDash val="solid"/>
            <a:miter/>
          </a:ln>
        </p:spPr>
      </p:sp>
      <p:sp>
        <p:nvSpPr>
          <p:cNvPr id="19" name="Freeform 19"/>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a:ln cap="sq">
            <a:noFill/>
            <a:prstDash val="solid"/>
            <a:miter/>
          </a:ln>
        </p:spPr>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608061" y="1515458"/>
            <a:ext cx="9654469"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FFFFFF"/>
                </a:solidFill>
                <a:latin typeface="Computer Says No"/>
              </a:rPr>
              <a:t>CONCLUSION</a:t>
            </a:r>
          </a:p>
        </p:txBody>
      </p:sp>
      <p:sp>
        <p:nvSpPr>
          <p:cNvPr id="3" name="TextBox 3"/>
          <p:cNvSpPr txBox="1"/>
          <p:nvPr/>
        </p:nvSpPr>
        <p:spPr>
          <a:xfrm>
            <a:off x="1972487" y="2938835"/>
            <a:ext cx="12563229" cy="5958128"/>
          </a:xfrm>
          <a:prstGeom prst="rect">
            <a:avLst/>
          </a:prstGeom>
        </p:spPr>
        <p:txBody>
          <a:bodyPr lIns="0" tIns="0" rIns="0" bIns="0" rtlCol="0" anchor="t">
            <a:spAutoFit/>
          </a:bodyPr>
          <a:lstStyle/>
          <a:p>
            <a:pPr algn="just">
              <a:lnSpc>
                <a:spcPts val="3924"/>
              </a:lnSpc>
            </a:pPr>
            <a:r>
              <a:rPr lang="en-US" sz="2803">
                <a:solidFill>
                  <a:srgbClr val="FFFFFF"/>
                </a:solidFill>
                <a:latin typeface="Poppins Light"/>
              </a:rPr>
              <a:t>In conclusion, the application of Long Short-Term Memory (LSTM) networks in deepfake detection represents a significant stride forward in combating the ever-growing threat of manipulated videos. The unique strengths of LSTMs, including their sequential learning capabilities and memory retention, make them a compelling choice for discerning temporal patterns crucial in identifying deepfake content.</a:t>
            </a:r>
          </a:p>
          <a:p>
            <a:pPr algn="just">
              <a:lnSpc>
                <a:spcPts val="3924"/>
              </a:lnSpc>
            </a:pPr>
            <a:r>
              <a:rPr lang="en-US" sz="2803">
                <a:solidFill>
                  <a:srgbClr val="FFFFFF"/>
                </a:solidFill>
                <a:latin typeface="Poppins Light"/>
              </a:rPr>
              <a:t>LSTMs excel in capturing complex temporal dynamics, handling varying frame rates, and adapting to sequences of different lengths. This adaptability is crucial in real-world scenarios where deepfake videos exhibit diverse and sophisticated manipulation techniques. </a:t>
            </a:r>
          </a:p>
          <a:p>
            <a:pPr algn="just">
              <a:lnSpc>
                <a:spcPts val="3924"/>
              </a:lnSpc>
            </a:pPr>
            <a:endParaRPr lang="en-US" sz="2803">
              <a:solidFill>
                <a:srgbClr val="FFFFFF"/>
              </a:solidFill>
              <a:latin typeface="Poppins Light"/>
            </a:endParaRPr>
          </a:p>
        </p:txBody>
      </p:sp>
      <p:sp>
        <p:nvSpPr>
          <p:cNvPr id="4" name="Freeform 4"/>
          <p:cNvSpPr/>
          <p:nvPr/>
        </p:nvSpPr>
        <p:spPr>
          <a:xfrm>
            <a:off x="13760416" y="292361"/>
            <a:ext cx="3498884" cy="4851139"/>
          </a:xfrm>
          <a:custGeom>
            <a:avLst/>
            <a:gdLst/>
            <a:ahLst/>
            <a:cxnLst/>
            <a:rect l="l" t="t" r="r" b="b"/>
            <a:pathLst>
              <a:path w="3498884" h="4851139">
                <a:moveTo>
                  <a:pt x="0" y="0"/>
                </a:moveTo>
                <a:lnTo>
                  <a:pt x="3498884" y="0"/>
                </a:lnTo>
                <a:lnTo>
                  <a:pt x="3498884" y="4851139"/>
                </a:lnTo>
                <a:lnTo>
                  <a:pt x="0" y="4851139"/>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499474" y="250389"/>
            <a:ext cx="8551449" cy="6896330"/>
          </a:xfrm>
          <a:custGeom>
            <a:avLst/>
            <a:gdLst/>
            <a:ahLst/>
            <a:cxnLst/>
            <a:rect l="l" t="t" r="r" b="b"/>
            <a:pathLst>
              <a:path w="8551449" h="6896330">
                <a:moveTo>
                  <a:pt x="0" y="0"/>
                </a:moveTo>
                <a:lnTo>
                  <a:pt x="8551449" y="0"/>
                </a:lnTo>
                <a:lnTo>
                  <a:pt x="8551449" y="6896329"/>
                </a:lnTo>
                <a:lnTo>
                  <a:pt x="0" y="6896329"/>
                </a:lnTo>
                <a:lnTo>
                  <a:pt x="0" y="0"/>
                </a:lnTo>
                <a:close/>
              </a:path>
            </a:pathLst>
          </a:custGeom>
          <a:blipFill>
            <a:blip r:embed="rId2"/>
            <a:stretch>
              <a:fillRect/>
            </a:stretch>
          </a:blipFill>
        </p:spPr>
      </p:sp>
      <p:sp>
        <p:nvSpPr>
          <p:cNvPr id="3" name="TextBox 3"/>
          <p:cNvSpPr txBox="1"/>
          <p:nvPr/>
        </p:nvSpPr>
        <p:spPr>
          <a:xfrm>
            <a:off x="2149490" y="1515458"/>
            <a:ext cx="9654469"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FFFFFF"/>
                </a:solidFill>
                <a:latin typeface="Computer Says No"/>
              </a:rPr>
              <a:t>REFERENCE</a:t>
            </a:r>
          </a:p>
        </p:txBody>
      </p:sp>
      <p:sp>
        <p:nvSpPr>
          <p:cNvPr id="4" name="TextBox 4"/>
          <p:cNvSpPr txBox="1"/>
          <p:nvPr/>
        </p:nvSpPr>
        <p:spPr>
          <a:xfrm>
            <a:off x="471251" y="2938835"/>
            <a:ext cx="17288428" cy="6453428"/>
          </a:xfrm>
          <a:prstGeom prst="rect">
            <a:avLst/>
          </a:prstGeom>
        </p:spPr>
        <p:txBody>
          <a:bodyPr lIns="0" tIns="0" rIns="0" bIns="0" rtlCol="0" anchor="t">
            <a:spAutoFit/>
          </a:bodyPr>
          <a:lstStyle/>
          <a:p>
            <a:pPr algn="just">
              <a:lnSpc>
                <a:spcPts val="3924"/>
              </a:lnSpc>
            </a:pPr>
            <a:r>
              <a:rPr lang="en-US" sz="2803">
                <a:solidFill>
                  <a:srgbClr val="FFFFFF"/>
                </a:solidFill>
                <a:latin typeface="Poppins Light"/>
              </a:rPr>
              <a:t>[1] Zhiqing Guo, Gaobo Yang, Jiyou Chen, Xingming Sun (2021) “Fake face detection via adaptive manipulation traces extraction network” in Computer Vision and Image Understanding-Volume 204. </a:t>
            </a:r>
          </a:p>
          <a:p>
            <a:pPr algn="just">
              <a:lnSpc>
                <a:spcPts val="3924"/>
              </a:lnSpc>
            </a:pPr>
            <a:r>
              <a:rPr lang="en-US" sz="2803">
                <a:solidFill>
                  <a:srgbClr val="FFFFFF"/>
                </a:solidFill>
                <a:latin typeface="Poppins Light"/>
              </a:rPr>
              <a:t>[2] Belhassen Bayar and Matthew C. Stamm (2016) “A Deep Learning Approach to Universal Image Manipulation Detection Using a New Convolutional Layer” in IH &amp; MM Sec '16: Proceedings of the 4th ACM Workshop on Information Hiding and Multimedia Security.</a:t>
            </a:r>
          </a:p>
          <a:p>
            <a:pPr algn="just">
              <a:lnSpc>
                <a:spcPts val="3924"/>
              </a:lnSpc>
            </a:pPr>
            <a:r>
              <a:rPr lang="en-US" sz="2803">
                <a:solidFill>
                  <a:srgbClr val="FFFFFF"/>
                </a:solidFill>
                <a:latin typeface="Poppins Light"/>
              </a:rPr>
              <a:t> [3] Richard Zhang et al., (2018), “Making Convolutional Neural Networks Shift-Invariant Again” in ICML 2019.</a:t>
            </a:r>
          </a:p>
          <a:p>
            <a:pPr algn="just">
              <a:lnSpc>
                <a:spcPts val="3924"/>
              </a:lnSpc>
            </a:pPr>
            <a:r>
              <a:rPr lang="en-US" sz="2803">
                <a:solidFill>
                  <a:srgbClr val="FFFFFF"/>
                </a:solidFill>
                <a:latin typeface="Poppins Light"/>
              </a:rPr>
              <a:t> [4] Sheng-Yu Wang, Oliver Wang, Richard Zhang, Andrew Owens, and Alexei A Efros. CNN-generated images are surprisingly easy to spot...for now. In IEEE Conference on Computer Vision and Pattern Recognition, 2020. </a:t>
            </a:r>
          </a:p>
          <a:p>
            <a:pPr algn="just">
              <a:lnSpc>
                <a:spcPts val="3924"/>
              </a:lnSpc>
            </a:pPr>
            <a:r>
              <a:rPr lang="en-US" sz="2803">
                <a:solidFill>
                  <a:srgbClr val="FFFFFF"/>
                </a:solidFill>
                <a:latin typeface="Poppins Light"/>
              </a:rPr>
              <a:t>[5] Carlini, N. and Farid, H. (2020) “Evading deep-fake-image detectors with white-and black-box attacks” in IEEE Conference on Computer Vision and Pattern Recognition (CVPR) Workshops.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67165" y="3819212"/>
            <a:ext cx="2157465" cy="1846218"/>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2"/>
            <a:stretch>
              <a:fillRect/>
            </a:stretch>
          </a:blipFill>
        </p:spPr>
      </p:sp>
      <p:sp>
        <p:nvSpPr>
          <p:cNvPr id="3" name="Freeform 3"/>
          <p:cNvSpPr/>
          <p:nvPr/>
        </p:nvSpPr>
        <p:spPr>
          <a:xfrm flipH="1">
            <a:off x="12685829" y="3503896"/>
            <a:ext cx="1689859" cy="2476851"/>
          </a:xfrm>
          <a:custGeom>
            <a:avLst/>
            <a:gdLst/>
            <a:ahLst/>
            <a:cxnLst/>
            <a:rect l="l" t="t" r="r" b="b"/>
            <a:pathLst>
              <a:path w="1689859" h="2476851">
                <a:moveTo>
                  <a:pt x="1689859" y="0"/>
                </a:moveTo>
                <a:lnTo>
                  <a:pt x="0" y="0"/>
                </a:lnTo>
                <a:lnTo>
                  <a:pt x="0" y="2476850"/>
                </a:lnTo>
                <a:lnTo>
                  <a:pt x="1689859" y="2476850"/>
                </a:lnTo>
                <a:lnTo>
                  <a:pt x="1689859" y="0"/>
                </a:lnTo>
                <a:close/>
              </a:path>
            </a:pathLst>
          </a:custGeom>
          <a:blipFill>
            <a:blip r:embed="rId3"/>
            <a:stretch>
              <a:fillRect/>
            </a:stretch>
          </a:blipFill>
        </p:spPr>
      </p:sp>
      <p:sp>
        <p:nvSpPr>
          <p:cNvPr id="4" name="Freeform 4"/>
          <p:cNvSpPr/>
          <p:nvPr/>
        </p:nvSpPr>
        <p:spPr>
          <a:xfrm>
            <a:off x="10253970" y="4048013"/>
            <a:ext cx="2204284" cy="1686217"/>
          </a:xfrm>
          <a:custGeom>
            <a:avLst/>
            <a:gdLst/>
            <a:ahLst/>
            <a:cxnLst/>
            <a:rect l="l" t="t" r="r" b="b"/>
            <a:pathLst>
              <a:path w="2204284" h="1686217">
                <a:moveTo>
                  <a:pt x="0" y="0"/>
                </a:moveTo>
                <a:lnTo>
                  <a:pt x="2204284" y="0"/>
                </a:lnTo>
                <a:lnTo>
                  <a:pt x="2204284" y="1686218"/>
                </a:lnTo>
                <a:lnTo>
                  <a:pt x="0" y="1686218"/>
                </a:lnTo>
                <a:lnTo>
                  <a:pt x="0" y="0"/>
                </a:lnTo>
                <a:close/>
              </a:path>
            </a:pathLst>
          </a:custGeom>
          <a:blipFill>
            <a:blip r:embed="rId4"/>
            <a:stretch>
              <a:fillRect/>
            </a:stretch>
          </a:blipFill>
        </p:spPr>
      </p:sp>
      <p:sp>
        <p:nvSpPr>
          <p:cNvPr id="5" name="Freeform 5"/>
          <p:cNvSpPr/>
          <p:nvPr/>
        </p:nvSpPr>
        <p:spPr>
          <a:xfrm>
            <a:off x="14768142" y="3932617"/>
            <a:ext cx="2055418" cy="2048130"/>
          </a:xfrm>
          <a:custGeom>
            <a:avLst/>
            <a:gdLst/>
            <a:ahLst/>
            <a:cxnLst/>
            <a:rect l="l" t="t" r="r" b="b"/>
            <a:pathLst>
              <a:path w="2055418" h="2048130">
                <a:moveTo>
                  <a:pt x="0" y="0"/>
                </a:moveTo>
                <a:lnTo>
                  <a:pt x="2055419" y="0"/>
                </a:lnTo>
                <a:lnTo>
                  <a:pt x="2055419" y="2048129"/>
                </a:lnTo>
                <a:lnTo>
                  <a:pt x="0" y="2048129"/>
                </a:lnTo>
                <a:lnTo>
                  <a:pt x="0" y="0"/>
                </a:lnTo>
                <a:close/>
              </a:path>
            </a:pathLst>
          </a:custGeom>
          <a:blipFill>
            <a:blip r:embed="rId5"/>
            <a:stretch>
              <a:fillRect/>
            </a:stretch>
          </a:blipFill>
        </p:spPr>
      </p:sp>
      <p:sp>
        <p:nvSpPr>
          <p:cNvPr id="6" name="Freeform 6"/>
          <p:cNvSpPr/>
          <p:nvPr/>
        </p:nvSpPr>
        <p:spPr>
          <a:xfrm>
            <a:off x="5474805" y="3932617"/>
            <a:ext cx="2392360" cy="1915451"/>
          </a:xfrm>
          <a:custGeom>
            <a:avLst/>
            <a:gdLst/>
            <a:ahLst/>
            <a:cxnLst/>
            <a:rect l="l" t="t" r="r" b="b"/>
            <a:pathLst>
              <a:path w="2392360" h="1915451">
                <a:moveTo>
                  <a:pt x="0" y="0"/>
                </a:moveTo>
                <a:lnTo>
                  <a:pt x="2392360" y="0"/>
                </a:lnTo>
                <a:lnTo>
                  <a:pt x="2392360" y="1915451"/>
                </a:lnTo>
                <a:lnTo>
                  <a:pt x="0" y="1915451"/>
                </a:lnTo>
                <a:lnTo>
                  <a:pt x="0" y="0"/>
                </a:lnTo>
                <a:close/>
              </a:path>
            </a:pathLst>
          </a:custGeom>
          <a:blipFill>
            <a:blip r:embed="rId6"/>
            <a:stretch>
              <a:fillRect/>
            </a:stretch>
          </a:blipFill>
        </p:spPr>
      </p:sp>
      <p:sp>
        <p:nvSpPr>
          <p:cNvPr id="7" name="Freeform 7"/>
          <p:cNvSpPr/>
          <p:nvPr/>
        </p:nvSpPr>
        <p:spPr>
          <a:xfrm>
            <a:off x="5245465" y="5980746"/>
            <a:ext cx="2285731" cy="1998998"/>
          </a:xfrm>
          <a:custGeom>
            <a:avLst/>
            <a:gdLst/>
            <a:ahLst/>
            <a:cxnLst/>
            <a:rect l="l" t="t" r="r" b="b"/>
            <a:pathLst>
              <a:path w="2285731" h="1998998">
                <a:moveTo>
                  <a:pt x="0" y="0"/>
                </a:moveTo>
                <a:lnTo>
                  <a:pt x="2285731" y="0"/>
                </a:lnTo>
                <a:lnTo>
                  <a:pt x="2285731" y="1998998"/>
                </a:lnTo>
                <a:lnTo>
                  <a:pt x="0" y="1998998"/>
                </a:lnTo>
                <a:lnTo>
                  <a:pt x="0" y="0"/>
                </a:lnTo>
                <a:close/>
              </a:path>
            </a:pathLst>
          </a:custGeom>
          <a:blipFill>
            <a:blip r:embed="rId7"/>
            <a:stretch>
              <a:fillRect/>
            </a:stretch>
          </a:blipFill>
        </p:spPr>
      </p:sp>
      <p:sp>
        <p:nvSpPr>
          <p:cNvPr id="8" name="Freeform 8"/>
          <p:cNvSpPr/>
          <p:nvPr/>
        </p:nvSpPr>
        <p:spPr>
          <a:xfrm>
            <a:off x="7867165" y="5893761"/>
            <a:ext cx="2154120" cy="2172969"/>
          </a:xfrm>
          <a:custGeom>
            <a:avLst/>
            <a:gdLst/>
            <a:ahLst/>
            <a:cxnLst/>
            <a:rect l="l" t="t" r="r" b="b"/>
            <a:pathLst>
              <a:path w="2154120" h="2172969">
                <a:moveTo>
                  <a:pt x="0" y="0"/>
                </a:moveTo>
                <a:lnTo>
                  <a:pt x="2154120" y="0"/>
                </a:lnTo>
                <a:lnTo>
                  <a:pt x="2154120" y="2172969"/>
                </a:lnTo>
                <a:lnTo>
                  <a:pt x="0" y="2172969"/>
                </a:lnTo>
                <a:lnTo>
                  <a:pt x="0" y="0"/>
                </a:lnTo>
                <a:close/>
              </a:path>
            </a:pathLst>
          </a:custGeom>
          <a:blipFill>
            <a:blip r:embed="rId8"/>
            <a:stretch>
              <a:fillRect/>
            </a:stretch>
          </a:blipFill>
        </p:spPr>
      </p:sp>
      <p:sp>
        <p:nvSpPr>
          <p:cNvPr id="9" name="Freeform 9"/>
          <p:cNvSpPr/>
          <p:nvPr/>
        </p:nvSpPr>
        <p:spPr>
          <a:xfrm>
            <a:off x="10718025" y="6048601"/>
            <a:ext cx="1740229" cy="1863288"/>
          </a:xfrm>
          <a:custGeom>
            <a:avLst/>
            <a:gdLst/>
            <a:ahLst/>
            <a:cxnLst/>
            <a:rect l="l" t="t" r="r" b="b"/>
            <a:pathLst>
              <a:path w="1740229" h="1863288">
                <a:moveTo>
                  <a:pt x="0" y="0"/>
                </a:moveTo>
                <a:lnTo>
                  <a:pt x="1740229" y="0"/>
                </a:lnTo>
                <a:lnTo>
                  <a:pt x="1740229" y="1863288"/>
                </a:lnTo>
                <a:lnTo>
                  <a:pt x="0" y="1863288"/>
                </a:lnTo>
                <a:lnTo>
                  <a:pt x="0" y="0"/>
                </a:lnTo>
                <a:close/>
              </a:path>
            </a:pathLst>
          </a:custGeom>
          <a:blipFill>
            <a:blip r:embed="rId9"/>
            <a:stretch>
              <a:fillRect/>
            </a:stretch>
          </a:blipFill>
        </p:spPr>
      </p:sp>
      <p:sp>
        <p:nvSpPr>
          <p:cNvPr id="10" name="Freeform 10"/>
          <p:cNvSpPr/>
          <p:nvPr/>
        </p:nvSpPr>
        <p:spPr>
          <a:xfrm>
            <a:off x="12836122" y="6711237"/>
            <a:ext cx="1932020" cy="843804"/>
          </a:xfrm>
          <a:custGeom>
            <a:avLst/>
            <a:gdLst/>
            <a:ahLst/>
            <a:cxnLst/>
            <a:rect l="l" t="t" r="r" b="b"/>
            <a:pathLst>
              <a:path w="1932020" h="843804">
                <a:moveTo>
                  <a:pt x="0" y="0"/>
                </a:moveTo>
                <a:lnTo>
                  <a:pt x="1932020" y="0"/>
                </a:lnTo>
                <a:lnTo>
                  <a:pt x="1932020" y="843803"/>
                </a:lnTo>
                <a:lnTo>
                  <a:pt x="0" y="843803"/>
                </a:lnTo>
                <a:lnTo>
                  <a:pt x="0" y="0"/>
                </a:lnTo>
                <a:close/>
              </a:path>
            </a:pathLst>
          </a:custGeom>
          <a:blipFill>
            <a:blip r:embed="rId10"/>
            <a:stretch>
              <a:fillRect/>
            </a:stretch>
          </a:blipFill>
        </p:spPr>
      </p:sp>
      <p:sp>
        <p:nvSpPr>
          <p:cNvPr id="11" name="Freeform 11"/>
          <p:cNvSpPr/>
          <p:nvPr/>
        </p:nvSpPr>
        <p:spPr>
          <a:xfrm>
            <a:off x="3456123" y="4048013"/>
            <a:ext cx="1627955" cy="1312867"/>
          </a:xfrm>
          <a:custGeom>
            <a:avLst/>
            <a:gdLst/>
            <a:ahLst/>
            <a:cxnLst/>
            <a:rect l="l" t="t" r="r" b="b"/>
            <a:pathLst>
              <a:path w="1627955" h="1312867">
                <a:moveTo>
                  <a:pt x="0" y="0"/>
                </a:moveTo>
                <a:lnTo>
                  <a:pt x="1627955" y="0"/>
                </a:lnTo>
                <a:lnTo>
                  <a:pt x="1627955" y="1312867"/>
                </a:lnTo>
                <a:lnTo>
                  <a:pt x="0" y="1312867"/>
                </a:lnTo>
                <a:lnTo>
                  <a:pt x="0" y="0"/>
                </a:lnTo>
                <a:close/>
              </a:path>
            </a:pathLst>
          </a:custGeom>
          <a:blipFill>
            <a:blip r:embed="rId11"/>
            <a:stretch>
              <a:fillRect/>
            </a:stretch>
          </a:blipFill>
        </p:spPr>
      </p:sp>
      <p:sp>
        <p:nvSpPr>
          <p:cNvPr id="12" name="Freeform 12"/>
          <p:cNvSpPr/>
          <p:nvPr/>
        </p:nvSpPr>
        <p:spPr>
          <a:xfrm>
            <a:off x="3315420" y="6203369"/>
            <a:ext cx="1556307" cy="1351671"/>
          </a:xfrm>
          <a:custGeom>
            <a:avLst/>
            <a:gdLst/>
            <a:ahLst/>
            <a:cxnLst/>
            <a:rect l="l" t="t" r="r" b="b"/>
            <a:pathLst>
              <a:path w="1556307" h="1351671">
                <a:moveTo>
                  <a:pt x="0" y="0"/>
                </a:moveTo>
                <a:lnTo>
                  <a:pt x="1556306" y="0"/>
                </a:lnTo>
                <a:lnTo>
                  <a:pt x="1556306" y="1351671"/>
                </a:lnTo>
                <a:lnTo>
                  <a:pt x="0" y="1351671"/>
                </a:lnTo>
                <a:lnTo>
                  <a:pt x="0" y="0"/>
                </a:lnTo>
                <a:close/>
              </a:path>
            </a:pathLst>
          </a:custGeom>
          <a:blipFill>
            <a:blip r:embed="rId12"/>
            <a:stretch>
              <a:fillRect/>
            </a:stretch>
          </a:blipFill>
        </p:spPr>
      </p:sp>
      <p:sp>
        <p:nvSpPr>
          <p:cNvPr id="13" name="Freeform 13"/>
          <p:cNvSpPr/>
          <p:nvPr/>
        </p:nvSpPr>
        <p:spPr>
          <a:xfrm>
            <a:off x="15107905" y="6323569"/>
            <a:ext cx="1479632" cy="1619140"/>
          </a:xfrm>
          <a:custGeom>
            <a:avLst/>
            <a:gdLst/>
            <a:ahLst/>
            <a:cxnLst/>
            <a:rect l="l" t="t" r="r" b="b"/>
            <a:pathLst>
              <a:path w="1479632" h="1619140">
                <a:moveTo>
                  <a:pt x="0" y="0"/>
                </a:moveTo>
                <a:lnTo>
                  <a:pt x="1479632" y="0"/>
                </a:lnTo>
                <a:lnTo>
                  <a:pt x="1479632" y="1619139"/>
                </a:lnTo>
                <a:lnTo>
                  <a:pt x="0" y="1619139"/>
                </a:lnTo>
                <a:lnTo>
                  <a:pt x="0" y="0"/>
                </a:lnTo>
                <a:close/>
              </a:path>
            </a:pathLst>
          </a:custGeom>
          <a:blipFill>
            <a:blip r:embed="rId13"/>
            <a:stretch>
              <a:fillRect/>
            </a:stretch>
          </a:blipFill>
        </p:spPr>
      </p:sp>
      <p:sp>
        <p:nvSpPr>
          <p:cNvPr id="14" name="TextBox 14"/>
          <p:cNvSpPr txBox="1"/>
          <p:nvPr/>
        </p:nvSpPr>
        <p:spPr>
          <a:xfrm>
            <a:off x="4865985" y="2332136"/>
            <a:ext cx="8556030" cy="1172012"/>
          </a:xfrm>
          <a:prstGeom prst="rect">
            <a:avLst/>
          </a:prstGeom>
        </p:spPr>
        <p:txBody>
          <a:bodyPr lIns="0" tIns="0" rIns="0" bIns="0" rtlCol="0" anchor="t">
            <a:spAutoFit/>
          </a:bodyPr>
          <a:lstStyle/>
          <a:p>
            <a:pPr marL="0" lvl="0" indent="0" algn="ctr">
              <a:lnSpc>
                <a:spcPts val="7880"/>
              </a:lnSpc>
              <a:spcBef>
                <a:spcPct val="0"/>
              </a:spcBef>
            </a:pPr>
            <a:r>
              <a:rPr lang="en-US" sz="10944">
                <a:solidFill>
                  <a:srgbClr val="FFFFFF"/>
                </a:solidFill>
                <a:latin typeface="Computer Says No"/>
              </a:rPr>
              <a:t>RESOURCES</a:t>
            </a:r>
          </a:p>
        </p:txBody>
      </p:sp>
      <p:sp>
        <p:nvSpPr>
          <p:cNvPr id="15" name="Freeform 15"/>
          <p:cNvSpPr/>
          <p:nvPr/>
        </p:nvSpPr>
        <p:spPr>
          <a:xfrm>
            <a:off x="1464439" y="6367522"/>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14"/>
            <a:stretch>
              <a:fillRect/>
            </a:stretch>
          </a:blipFill>
        </p:spPr>
      </p:sp>
      <p:sp>
        <p:nvSpPr>
          <p:cNvPr id="16" name="Freeform 16"/>
          <p:cNvSpPr/>
          <p:nvPr/>
        </p:nvSpPr>
        <p:spPr>
          <a:xfrm>
            <a:off x="1966065" y="3658930"/>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15"/>
            <a:stretch>
              <a:fillRect/>
            </a:stretch>
          </a:blipFill>
        </p:spPr>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a:solidFill>
                  <a:srgbClr val="FFFFFF"/>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736551" y="324220"/>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641602" y="1515458"/>
            <a:ext cx="7242648"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FFFFFF"/>
                </a:solidFill>
                <a:latin typeface="Computer Says No"/>
              </a:rPr>
              <a:t>ABTSRACT</a:t>
            </a:r>
          </a:p>
        </p:txBody>
      </p:sp>
      <p:sp>
        <p:nvSpPr>
          <p:cNvPr id="4" name="TextBox 4"/>
          <p:cNvSpPr txBox="1"/>
          <p:nvPr/>
        </p:nvSpPr>
        <p:spPr>
          <a:xfrm>
            <a:off x="1972487" y="2938835"/>
            <a:ext cx="9290043" cy="3481628"/>
          </a:xfrm>
          <a:prstGeom prst="rect">
            <a:avLst/>
          </a:prstGeom>
        </p:spPr>
        <p:txBody>
          <a:bodyPr lIns="0" tIns="0" rIns="0" bIns="0" rtlCol="0" anchor="t">
            <a:spAutoFit/>
          </a:bodyPr>
          <a:lstStyle/>
          <a:p>
            <a:pPr algn="just">
              <a:lnSpc>
                <a:spcPts val="3924"/>
              </a:lnSpc>
            </a:pPr>
            <a:r>
              <a:rPr lang="en-US" sz="2803">
                <a:solidFill>
                  <a:srgbClr val="FFFFFF"/>
                </a:solidFill>
                <a:latin typeface="Poppins Light"/>
              </a:rPr>
              <a:t>As the prevalence of deepfake videos continues to escalate, there is an urgent need for robust and efficient detection methods to mitigate the potential consequences of misinformation and manipulation. This abstract explores the application of Long Short-Term Memory (LSTM) networks in the realm of deepfake video detection.</a:t>
            </a:r>
          </a:p>
        </p:txBody>
      </p:sp>
      <p:sp>
        <p:nvSpPr>
          <p:cNvPr id="5" name="AutoShape 5"/>
          <p:cNvSpPr/>
          <p:nvPr/>
        </p:nvSpPr>
        <p:spPr>
          <a:xfrm flipV="1">
            <a:off x="1972539" y="6775080"/>
            <a:ext cx="6920742" cy="19050"/>
          </a:xfrm>
          <a:prstGeom prst="line">
            <a:avLst/>
          </a:prstGeom>
          <a:ln w="38100" cap="flat">
            <a:solidFill>
              <a:srgbClr val="FFFFFF"/>
            </a:solidFill>
            <a:prstDash val="solid"/>
            <a:headEnd type="none" w="sm" len="sm"/>
            <a:tailEnd type="none" w="sm" len="sm"/>
          </a:ln>
        </p:spPr>
      </p:sp>
      <p:sp>
        <p:nvSpPr>
          <p:cNvPr id="6" name="TextBox 6"/>
          <p:cNvSpPr txBox="1"/>
          <p:nvPr/>
        </p:nvSpPr>
        <p:spPr>
          <a:xfrm>
            <a:off x="1972487" y="7127505"/>
            <a:ext cx="13927819" cy="2491105"/>
          </a:xfrm>
          <a:prstGeom prst="rect">
            <a:avLst/>
          </a:prstGeom>
        </p:spPr>
        <p:txBody>
          <a:bodyPr lIns="0" tIns="0" rIns="0" bIns="0" rtlCol="0" anchor="t">
            <a:spAutoFit/>
          </a:bodyPr>
          <a:lstStyle/>
          <a:p>
            <a:pPr algn="just">
              <a:lnSpc>
                <a:spcPts val="3920"/>
              </a:lnSpc>
            </a:pPr>
            <a:r>
              <a:rPr lang="en-US" sz="2800">
                <a:solidFill>
                  <a:srgbClr val="FFFFFF"/>
                </a:solidFill>
                <a:latin typeface="Poppins Light"/>
              </a:rPr>
              <a:t>The proposed methodology involves preprocessing of video data, including the creation of high-quality training datasets and the application of data augmentation techniques to enhance model generalization. The training process and optimization strategies specific to LSTM networks are explored to achieve optimal performance in deepfake detection.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grpSp>
        <p:nvGrpSpPr>
          <p:cNvPr id="3" name="Group 3"/>
          <p:cNvGrpSpPr/>
          <p:nvPr/>
        </p:nvGrpSpPr>
        <p:grpSpPr>
          <a:xfrm>
            <a:off x="7984048" y="2999228"/>
            <a:ext cx="2668682" cy="680410"/>
            <a:chOff x="0" y="0"/>
            <a:chExt cx="702863" cy="179203"/>
          </a:xfrm>
        </p:grpSpPr>
        <p:sp>
          <p:nvSpPr>
            <p:cNvPr id="4" name="Freeform 4"/>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INTRODUCTION</a:t>
              </a: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148635" y="1768530"/>
            <a:ext cx="8512282"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FFFFFF"/>
                </a:solidFill>
                <a:latin typeface="Computer Says No"/>
              </a:rPr>
              <a:t>DEEPFAKE VIDEOS</a:t>
            </a:r>
          </a:p>
        </p:txBody>
      </p:sp>
      <p:sp>
        <p:nvSpPr>
          <p:cNvPr id="8" name="TextBox 8"/>
          <p:cNvSpPr txBox="1"/>
          <p:nvPr/>
        </p:nvSpPr>
        <p:spPr>
          <a:xfrm>
            <a:off x="7984048" y="3921021"/>
            <a:ext cx="9275252" cy="4639781"/>
          </a:xfrm>
          <a:prstGeom prst="rect">
            <a:avLst/>
          </a:prstGeom>
        </p:spPr>
        <p:txBody>
          <a:bodyPr lIns="0" tIns="0" rIns="0" bIns="0" rtlCol="0" anchor="t">
            <a:spAutoFit/>
          </a:bodyPr>
          <a:lstStyle/>
          <a:p>
            <a:pPr algn="just">
              <a:lnSpc>
                <a:spcPts val="4594"/>
              </a:lnSpc>
            </a:pPr>
            <a:r>
              <a:rPr lang="en-US" sz="2836">
                <a:solidFill>
                  <a:srgbClr val="FFFFFF"/>
                </a:solidFill>
                <a:latin typeface="Poppins Light"/>
              </a:rPr>
              <a:t>Deepfakes, generated by sophisticated artificial intelligence algorithms, have the ability to seamlessly replace faces and manipulate audio, blurring the lines between truth and fiction. As the technology behind deepfakes advances at an unprecedented pace, the implications for misinformation, identity theft, and malicious content creation become increasingly profound.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1972539" y="5815274"/>
            <a:ext cx="6920742" cy="19050"/>
          </a:xfrm>
          <a:prstGeom prst="line">
            <a:avLst/>
          </a:prstGeom>
          <a:ln w="38100" cap="flat">
            <a:solidFill>
              <a:srgbClr val="FFFFFF"/>
            </a:solidFill>
            <a:prstDash val="solid"/>
            <a:headEnd type="none" w="sm" len="sm"/>
            <a:tailEnd type="none" w="sm" len="sm"/>
          </a:ln>
        </p:spPr>
      </p:sp>
      <p:sp>
        <p:nvSpPr>
          <p:cNvPr id="3" name="Freeform 3"/>
          <p:cNvSpPr/>
          <p:nvPr/>
        </p:nvSpPr>
        <p:spPr>
          <a:xfrm>
            <a:off x="12838868" y="419100"/>
            <a:ext cx="4999243" cy="5796224"/>
          </a:xfrm>
          <a:custGeom>
            <a:avLst/>
            <a:gdLst/>
            <a:ahLst/>
            <a:cxnLst/>
            <a:rect l="l" t="t" r="r" b="b"/>
            <a:pathLst>
              <a:path w="4999243" h="5796224">
                <a:moveTo>
                  <a:pt x="0" y="0"/>
                </a:moveTo>
                <a:lnTo>
                  <a:pt x="4999243" y="0"/>
                </a:lnTo>
                <a:lnTo>
                  <a:pt x="4999243" y="5796224"/>
                </a:lnTo>
                <a:lnTo>
                  <a:pt x="0" y="5796224"/>
                </a:lnTo>
                <a:lnTo>
                  <a:pt x="0" y="0"/>
                </a:lnTo>
                <a:close/>
              </a:path>
            </a:pathLst>
          </a:custGeom>
          <a:blipFill>
            <a:blip r:embed="rId2"/>
            <a:stretch>
              <a:fillRect/>
            </a:stretch>
          </a:blipFill>
        </p:spPr>
      </p:sp>
      <p:sp>
        <p:nvSpPr>
          <p:cNvPr id="4" name="TextBox 4"/>
          <p:cNvSpPr txBox="1"/>
          <p:nvPr/>
        </p:nvSpPr>
        <p:spPr>
          <a:xfrm>
            <a:off x="1608061" y="1515458"/>
            <a:ext cx="9654469"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FFFFFF"/>
                </a:solidFill>
                <a:latin typeface="Computer Says No"/>
              </a:rPr>
              <a:t>EXISTING SYSTEM</a:t>
            </a:r>
          </a:p>
        </p:txBody>
      </p:sp>
      <p:sp>
        <p:nvSpPr>
          <p:cNvPr id="5" name="TextBox 5"/>
          <p:cNvSpPr txBox="1"/>
          <p:nvPr/>
        </p:nvSpPr>
        <p:spPr>
          <a:xfrm>
            <a:off x="1972487" y="2938835"/>
            <a:ext cx="9290043" cy="2491028"/>
          </a:xfrm>
          <a:prstGeom prst="rect">
            <a:avLst/>
          </a:prstGeom>
        </p:spPr>
        <p:txBody>
          <a:bodyPr lIns="0" tIns="0" rIns="0" bIns="0" rtlCol="0" anchor="t">
            <a:spAutoFit/>
          </a:bodyPr>
          <a:lstStyle/>
          <a:p>
            <a:pPr algn="just">
              <a:lnSpc>
                <a:spcPts val="3924"/>
              </a:lnSpc>
            </a:pPr>
            <a:r>
              <a:rPr lang="en-US" sz="2803" dirty="0" smtClean="0">
                <a:solidFill>
                  <a:srgbClr val="FFFFFF"/>
                </a:solidFill>
                <a:latin typeface="Poppins Light"/>
              </a:rPr>
              <a:t>CNN</a:t>
            </a:r>
            <a:r>
              <a:rPr lang="en-US" sz="2803" dirty="0" smtClean="0">
                <a:solidFill>
                  <a:srgbClr val="FFFFFF"/>
                </a:solidFill>
                <a:latin typeface="Poppins Light"/>
              </a:rPr>
              <a:t>, </a:t>
            </a:r>
            <a:r>
              <a:rPr lang="en-US" sz="2803" dirty="0">
                <a:solidFill>
                  <a:srgbClr val="FFFFFF"/>
                </a:solidFill>
                <a:latin typeface="Poppins Light"/>
              </a:rPr>
              <a:t>known for its residual learning framework, excels in training deep neural networks. Its ability to extract features and learn hierarchical representations makes it a compelling choice for </a:t>
            </a:r>
            <a:r>
              <a:rPr lang="en-US" sz="2803" dirty="0" err="1">
                <a:solidFill>
                  <a:srgbClr val="FFFFFF"/>
                </a:solidFill>
                <a:latin typeface="Poppins Light"/>
              </a:rPr>
              <a:t>deepfake</a:t>
            </a:r>
            <a:r>
              <a:rPr lang="en-US" sz="2803" dirty="0">
                <a:solidFill>
                  <a:srgbClr val="FFFFFF"/>
                </a:solidFill>
                <a:latin typeface="Poppins Light"/>
              </a:rPr>
              <a:t> detection.</a:t>
            </a:r>
          </a:p>
        </p:txBody>
      </p:sp>
      <p:sp>
        <p:nvSpPr>
          <p:cNvPr id="6" name="TextBox 6"/>
          <p:cNvSpPr txBox="1"/>
          <p:nvPr/>
        </p:nvSpPr>
        <p:spPr>
          <a:xfrm>
            <a:off x="1972487" y="6129599"/>
            <a:ext cx="13927819" cy="1500505"/>
          </a:xfrm>
          <a:prstGeom prst="rect">
            <a:avLst/>
          </a:prstGeom>
        </p:spPr>
        <p:txBody>
          <a:bodyPr lIns="0" tIns="0" rIns="0" bIns="0" rtlCol="0" anchor="t">
            <a:spAutoFit/>
          </a:bodyPr>
          <a:lstStyle/>
          <a:p>
            <a:pPr algn="just">
              <a:lnSpc>
                <a:spcPts val="3920"/>
              </a:lnSpc>
            </a:pPr>
            <a:r>
              <a:rPr lang="en-US" sz="2800">
                <a:solidFill>
                  <a:srgbClr val="FFFFFF"/>
                </a:solidFill>
                <a:latin typeface="Poppins Light"/>
              </a:rPr>
              <a:t>An exploration of the ResNet architecture, emphasizing its unique approach to handling deep networks and effectively capturing nuanced features crucial for identifying manipulated content.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5567154" cy="8331739"/>
          </a:xfrm>
          <a:custGeom>
            <a:avLst/>
            <a:gdLst/>
            <a:ahLst/>
            <a:cxnLst/>
            <a:rect l="l" t="t" r="r" b="b"/>
            <a:pathLst>
              <a:path w="15567154" h="8331739">
                <a:moveTo>
                  <a:pt x="0" y="0"/>
                </a:moveTo>
                <a:lnTo>
                  <a:pt x="15567154" y="0"/>
                </a:lnTo>
                <a:lnTo>
                  <a:pt x="15567154" y="8331739"/>
                </a:lnTo>
                <a:lnTo>
                  <a:pt x="0" y="8331739"/>
                </a:lnTo>
                <a:lnTo>
                  <a:pt x="0" y="0"/>
                </a:lnTo>
                <a:close/>
              </a:path>
            </a:pathLst>
          </a:custGeom>
          <a:blipFill>
            <a:blip r:embed="rId3">
              <a:extLst>
                <a:ext uri="{96DAC541-7B7A-43D3-8B79-37D633B846F1}">
                  <asvg:svgBlip xmlns=""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337283" y="1922776"/>
            <a:ext cx="11613435" cy="1257094"/>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F4FBFE"/>
                </a:solidFill>
                <a:latin typeface="Computer Says No"/>
              </a:rPr>
              <a:t>DISADVANTAGES</a:t>
            </a:r>
          </a:p>
        </p:txBody>
      </p:sp>
      <p:sp>
        <p:nvSpPr>
          <p:cNvPr id="7" name="TextBox 7"/>
          <p:cNvSpPr txBox="1"/>
          <p:nvPr/>
        </p:nvSpPr>
        <p:spPr>
          <a:xfrm>
            <a:off x="4742828" y="3164714"/>
            <a:ext cx="10469841" cy="2683971"/>
          </a:xfrm>
          <a:prstGeom prst="rect">
            <a:avLst/>
          </a:prstGeom>
        </p:spPr>
        <p:txBody>
          <a:bodyPr lIns="0" tIns="0" rIns="0" bIns="0" rtlCol="0" anchor="t">
            <a:spAutoFit/>
          </a:bodyPr>
          <a:lstStyle/>
          <a:p>
            <a:pPr marL="471059" lvl="1" indent="-235530">
              <a:lnSpc>
                <a:spcPts val="3534"/>
              </a:lnSpc>
              <a:buFont typeface="Arial"/>
              <a:buChar char="•"/>
            </a:pPr>
            <a:r>
              <a:rPr lang="en-US" sz="2181" dirty="0">
                <a:solidFill>
                  <a:srgbClr val="FFFFFF"/>
                </a:solidFill>
                <a:latin typeface="Poppins Bold"/>
              </a:rPr>
              <a:t>Limited Temporal Understanding:</a:t>
            </a:r>
          </a:p>
          <a:p>
            <a:pPr>
              <a:lnSpc>
                <a:spcPts val="3534"/>
              </a:lnSpc>
            </a:pPr>
            <a:r>
              <a:rPr lang="en-US" sz="2181" dirty="0" smtClean="0">
                <a:solidFill>
                  <a:srgbClr val="FFFFFF"/>
                </a:solidFill>
                <a:latin typeface="Poppins Light"/>
              </a:rPr>
              <a:t>CNN</a:t>
            </a:r>
            <a:r>
              <a:rPr lang="en-US" sz="2181" dirty="0" smtClean="0">
                <a:solidFill>
                  <a:srgbClr val="FFFFFF"/>
                </a:solidFill>
                <a:latin typeface="Poppins Light"/>
              </a:rPr>
              <a:t> </a:t>
            </a:r>
            <a:r>
              <a:rPr lang="en-US" sz="2181" dirty="0">
                <a:solidFill>
                  <a:srgbClr val="FFFFFF"/>
                </a:solidFill>
                <a:latin typeface="Poppins Light"/>
              </a:rPr>
              <a:t>primarily focuses on spatial features in images and lacks built-in mechanisms for capturing temporal dependencies in video data. </a:t>
            </a:r>
            <a:r>
              <a:rPr lang="en-US" sz="2181" dirty="0" err="1">
                <a:solidFill>
                  <a:srgbClr val="FFFFFF"/>
                </a:solidFill>
                <a:latin typeface="Poppins Light"/>
              </a:rPr>
              <a:t>Deepfake</a:t>
            </a:r>
            <a:r>
              <a:rPr lang="en-US" sz="2181" dirty="0">
                <a:solidFill>
                  <a:srgbClr val="FFFFFF"/>
                </a:solidFill>
                <a:latin typeface="Poppins Light"/>
              </a:rPr>
              <a:t> detection often requires understanding the temporal context, which </a:t>
            </a:r>
            <a:r>
              <a:rPr lang="en-US" sz="2181" dirty="0" smtClean="0">
                <a:solidFill>
                  <a:srgbClr val="FFFFFF"/>
                </a:solidFill>
                <a:latin typeface="Poppins Light"/>
              </a:rPr>
              <a:t>CNN </a:t>
            </a:r>
            <a:r>
              <a:rPr lang="en-US" sz="2181" dirty="0">
                <a:solidFill>
                  <a:srgbClr val="FFFFFF"/>
                </a:solidFill>
                <a:latin typeface="Poppins Light"/>
              </a:rPr>
              <a:t>may not handle optimally.</a:t>
            </a:r>
          </a:p>
          <a:p>
            <a:pPr>
              <a:lnSpc>
                <a:spcPts val="3534"/>
              </a:lnSpc>
            </a:pPr>
            <a:endParaRPr lang="en-US" sz="2181" dirty="0">
              <a:solidFill>
                <a:srgbClr val="FFFFFF"/>
              </a:solidFill>
              <a:latin typeface="Poppins Light"/>
            </a:endParaRPr>
          </a:p>
        </p:txBody>
      </p:sp>
      <p:sp>
        <p:nvSpPr>
          <p:cNvPr id="8" name="TextBox 8"/>
          <p:cNvSpPr txBox="1"/>
          <p:nvPr/>
        </p:nvSpPr>
        <p:spPr>
          <a:xfrm>
            <a:off x="4742828" y="6272886"/>
            <a:ext cx="10469841" cy="2683971"/>
          </a:xfrm>
          <a:prstGeom prst="rect">
            <a:avLst/>
          </a:prstGeom>
        </p:spPr>
        <p:txBody>
          <a:bodyPr lIns="0" tIns="0" rIns="0" bIns="0" rtlCol="0" anchor="t">
            <a:spAutoFit/>
          </a:bodyPr>
          <a:lstStyle/>
          <a:p>
            <a:pPr marL="471059" lvl="1" indent="-235530">
              <a:lnSpc>
                <a:spcPts val="3534"/>
              </a:lnSpc>
              <a:buFont typeface="Arial"/>
              <a:buChar char="•"/>
            </a:pPr>
            <a:r>
              <a:rPr lang="en-US" sz="2181" dirty="0">
                <a:solidFill>
                  <a:srgbClr val="FFFFFF"/>
                </a:solidFill>
                <a:latin typeface="Poppins Bold"/>
              </a:rPr>
              <a:t>Large Computational Requirements:</a:t>
            </a:r>
          </a:p>
          <a:p>
            <a:pPr>
              <a:lnSpc>
                <a:spcPts val="3534"/>
              </a:lnSpc>
            </a:pPr>
            <a:r>
              <a:rPr lang="en-US" sz="2181" dirty="0" smtClean="0">
                <a:solidFill>
                  <a:srgbClr val="FFFFFF"/>
                </a:solidFill>
                <a:latin typeface="Poppins Light"/>
              </a:rPr>
              <a:t>CNN </a:t>
            </a:r>
            <a:r>
              <a:rPr lang="en-US" sz="2181" dirty="0">
                <a:solidFill>
                  <a:srgbClr val="FFFFFF"/>
                </a:solidFill>
                <a:latin typeface="Poppins Light"/>
              </a:rPr>
              <a:t>architectures are deep and can be computationally expensive, especially when dealing with high-resolution video frames. This can pose challenges in real-time </a:t>
            </a:r>
            <a:r>
              <a:rPr lang="en-US" sz="2181" dirty="0" err="1">
                <a:solidFill>
                  <a:srgbClr val="FFFFFF"/>
                </a:solidFill>
                <a:latin typeface="Poppins Light"/>
              </a:rPr>
              <a:t>deepfake</a:t>
            </a:r>
            <a:r>
              <a:rPr lang="en-US" sz="2181" dirty="0">
                <a:solidFill>
                  <a:srgbClr val="FFFFFF"/>
                </a:solidFill>
                <a:latin typeface="Poppins Light"/>
              </a:rPr>
              <a:t> detection or applications with limited computational resources.</a:t>
            </a:r>
          </a:p>
          <a:p>
            <a:pPr>
              <a:lnSpc>
                <a:spcPts val="3534"/>
              </a:lnSpc>
            </a:pPr>
            <a:endParaRPr lang="en-US" sz="2181" dirty="0">
              <a:solidFill>
                <a:srgbClr val="FFFFFF"/>
              </a:solidFill>
              <a:latin typeface="Poppins Light"/>
            </a:endParaRPr>
          </a:p>
        </p:txBody>
      </p:sp>
      <p:sp>
        <p:nvSpPr>
          <p:cNvPr id="9" name="AutoShape 9"/>
          <p:cNvSpPr/>
          <p:nvPr/>
        </p:nvSpPr>
        <p:spPr>
          <a:xfrm flipV="1">
            <a:off x="4742972" y="5867734"/>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5567154" cy="8331739"/>
          </a:xfrm>
          <a:custGeom>
            <a:avLst/>
            <a:gdLst/>
            <a:ahLst/>
            <a:cxnLst/>
            <a:rect l="l" t="t" r="r" b="b"/>
            <a:pathLst>
              <a:path w="15567154" h="8331739">
                <a:moveTo>
                  <a:pt x="0" y="0"/>
                </a:moveTo>
                <a:lnTo>
                  <a:pt x="15567154" y="0"/>
                </a:lnTo>
                <a:lnTo>
                  <a:pt x="15567154" y="8331739"/>
                </a:lnTo>
                <a:lnTo>
                  <a:pt x="0" y="8331739"/>
                </a:lnTo>
                <a:lnTo>
                  <a:pt x="0" y="0"/>
                </a:lnTo>
                <a:close/>
              </a:path>
            </a:pathLst>
          </a:custGeom>
          <a:blipFill>
            <a:blip r:embed="rId3">
              <a:extLst>
                <a:ext uri="{96DAC541-7B7A-43D3-8B79-37D633B846F1}">
                  <asvg:svgBlip xmlns=""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337283" y="1922776"/>
            <a:ext cx="11613435" cy="1257094"/>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F4FBFE"/>
                </a:solidFill>
                <a:latin typeface="Computer Says No"/>
              </a:rPr>
              <a:t>DISADVANTAGES</a:t>
            </a:r>
          </a:p>
        </p:txBody>
      </p:sp>
      <p:sp>
        <p:nvSpPr>
          <p:cNvPr id="7" name="TextBox 7"/>
          <p:cNvSpPr txBox="1"/>
          <p:nvPr/>
        </p:nvSpPr>
        <p:spPr>
          <a:xfrm>
            <a:off x="4742828" y="3164714"/>
            <a:ext cx="10469841" cy="2236296"/>
          </a:xfrm>
          <a:prstGeom prst="rect">
            <a:avLst/>
          </a:prstGeom>
        </p:spPr>
        <p:txBody>
          <a:bodyPr lIns="0" tIns="0" rIns="0" bIns="0" rtlCol="0" anchor="t">
            <a:spAutoFit/>
          </a:bodyPr>
          <a:lstStyle/>
          <a:p>
            <a:pPr marL="471059" lvl="1" indent="-235530">
              <a:lnSpc>
                <a:spcPts val="3534"/>
              </a:lnSpc>
              <a:buFont typeface="Arial"/>
              <a:buChar char="•"/>
            </a:pPr>
            <a:r>
              <a:rPr lang="en-US" sz="2181" dirty="0">
                <a:solidFill>
                  <a:srgbClr val="FFFFFF"/>
                </a:solidFill>
                <a:latin typeface="Poppins Bold"/>
              </a:rPr>
              <a:t>Vulnerability to Adversarial Attacks:</a:t>
            </a:r>
          </a:p>
          <a:p>
            <a:pPr>
              <a:lnSpc>
                <a:spcPts val="3534"/>
              </a:lnSpc>
            </a:pPr>
            <a:r>
              <a:rPr lang="en-US" sz="2181" dirty="0" smtClean="0">
                <a:solidFill>
                  <a:srgbClr val="FFFFFF"/>
                </a:solidFill>
                <a:latin typeface="Poppins Light"/>
              </a:rPr>
              <a:t>CNN </a:t>
            </a:r>
            <a:r>
              <a:rPr lang="en-US" sz="2181" dirty="0">
                <a:solidFill>
                  <a:srgbClr val="FFFFFF"/>
                </a:solidFill>
                <a:latin typeface="Poppins Light"/>
              </a:rPr>
              <a:t>architectures, like many deep learning models, are susceptible to adversarial attacks. Adversarial examples specifically crafted to deceive the model could potentially lead to false negatives in </a:t>
            </a:r>
            <a:r>
              <a:rPr lang="en-US" sz="2181" dirty="0" err="1">
                <a:solidFill>
                  <a:srgbClr val="FFFFFF"/>
                </a:solidFill>
                <a:latin typeface="Poppins Light"/>
              </a:rPr>
              <a:t>deepfake</a:t>
            </a:r>
            <a:r>
              <a:rPr lang="en-US" sz="2181" dirty="0">
                <a:solidFill>
                  <a:srgbClr val="FFFFFF"/>
                </a:solidFill>
                <a:latin typeface="Poppins Light"/>
              </a:rPr>
              <a:t> detection.</a:t>
            </a:r>
          </a:p>
          <a:p>
            <a:pPr>
              <a:lnSpc>
                <a:spcPts val="3534"/>
              </a:lnSpc>
            </a:pPr>
            <a:endParaRPr lang="en-US" sz="2181" dirty="0">
              <a:solidFill>
                <a:srgbClr val="FFFFFF"/>
              </a:solidFill>
              <a:latin typeface="Poppins Light"/>
            </a:endParaRPr>
          </a:p>
        </p:txBody>
      </p:sp>
      <p:sp>
        <p:nvSpPr>
          <p:cNvPr id="8" name="TextBox 8"/>
          <p:cNvSpPr txBox="1"/>
          <p:nvPr/>
        </p:nvSpPr>
        <p:spPr>
          <a:xfrm>
            <a:off x="4742828" y="6272886"/>
            <a:ext cx="10469841" cy="2683971"/>
          </a:xfrm>
          <a:prstGeom prst="rect">
            <a:avLst/>
          </a:prstGeom>
        </p:spPr>
        <p:txBody>
          <a:bodyPr lIns="0" tIns="0" rIns="0" bIns="0" rtlCol="0" anchor="t">
            <a:spAutoFit/>
          </a:bodyPr>
          <a:lstStyle/>
          <a:p>
            <a:pPr marL="471059" lvl="1" indent="-235530">
              <a:lnSpc>
                <a:spcPts val="3534"/>
              </a:lnSpc>
              <a:buFont typeface="Arial"/>
              <a:buChar char="•"/>
            </a:pPr>
            <a:r>
              <a:rPr lang="en-US" sz="2181" dirty="0">
                <a:solidFill>
                  <a:srgbClr val="FFFFFF"/>
                </a:solidFill>
                <a:latin typeface="Poppins Bold"/>
              </a:rPr>
              <a:t>Training Data Imbalances:</a:t>
            </a:r>
          </a:p>
          <a:p>
            <a:pPr>
              <a:lnSpc>
                <a:spcPts val="3534"/>
              </a:lnSpc>
            </a:pPr>
            <a:r>
              <a:rPr lang="en-US" sz="2181" dirty="0">
                <a:solidFill>
                  <a:srgbClr val="FFFFFF"/>
                </a:solidFill>
                <a:latin typeface="Poppins"/>
              </a:rPr>
              <a:t>If the training data is not balanced, with an overrepresentation of certain types of </a:t>
            </a:r>
            <a:r>
              <a:rPr lang="en-US" sz="2181" dirty="0" err="1">
                <a:solidFill>
                  <a:srgbClr val="FFFFFF"/>
                </a:solidFill>
                <a:latin typeface="Poppins"/>
              </a:rPr>
              <a:t>deepfakes</a:t>
            </a:r>
            <a:r>
              <a:rPr lang="en-US" sz="2181" dirty="0">
                <a:solidFill>
                  <a:srgbClr val="FFFFFF"/>
                </a:solidFill>
                <a:latin typeface="Poppins"/>
              </a:rPr>
              <a:t>, </a:t>
            </a:r>
            <a:r>
              <a:rPr lang="en-US" sz="2181" dirty="0" smtClean="0">
                <a:solidFill>
                  <a:srgbClr val="FFFFFF"/>
                </a:solidFill>
                <a:latin typeface="Poppins"/>
              </a:rPr>
              <a:t>CNN </a:t>
            </a:r>
            <a:r>
              <a:rPr lang="en-US" sz="2181" dirty="0">
                <a:solidFill>
                  <a:srgbClr val="FFFFFF"/>
                </a:solidFill>
                <a:latin typeface="Poppins"/>
              </a:rPr>
              <a:t>may be biased towards detecting those specific variations and may struggle with novel or less frequent types of manipulations.</a:t>
            </a:r>
          </a:p>
          <a:p>
            <a:pPr>
              <a:lnSpc>
                <a:spcPts val="3534"/>
              </a:lnSpc>
            </a:pPr>
            <a:endParaRPr lang="en-US" sz="2181" dirty="0">
              <a:solidFill>
                <a:srgbClr val="FFFFFF"/>
              </a:solidFill>
              <a:latin typeface="Poppins"/>
            </a:endParaRPr>
          </a:p>
        </p:txBody>
      </p:sp>
      <p:sp>
        <p:nvSpPr>
          <p:cNvPr id="9" name="AutoShape 9"/>
          <p:cNvSpPr/>
          <p:nvPr/>
        </p:nvSpPr>
        <p:spPr>
          <a:xfrm flipV="1">
            <a:off x="4742972" y="5867734"/>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03</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04</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1256169" y="2766591"/>
            <a:ext cx="8041066" cy="4649457"/>
          </a:xfrm>
          <a:prstGeom prst="rect">
            <a:avLst/>
          </a:prstGeom>
        </p:spPr>
        <p:txBody>
          <a:bodyPr lIns="0" tIns="0" rIns="0" bIns="0" rtlCol="0" anchor="t">
            <a:spAutoFit/>
          </a:bodyPr>
          <a:lstStyle/>
          <a:p>
            <a:pPr marL="0" lvl="0" indent="0" algn="ctr">
              <a:lnSpc>
                <a:spcPts val="16889"/>
              </a:lnSpc>
              <a:spcBef>
                <a:spcPct val="0"/>
              </a:spcBef>
            </a:pPr>
            <a:r>
              <a:rPr lang="en-US" sz="23458">
                <a:solidFill>
                  <a:srgbClr val="FFFFFF"/>
                </a:solidFill>
                <a:latin typeface="Computer Says No"/>
              </a:rPr>
              <a:t>PROPOSED SYSTEM</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8437211" y="1457325"/>
            <a:ext cx="8652476" cy="1034793"/>
          </a:xfrm>
          <a:prstGeom prst="rect">
            <a:avLst/>
          </a:prstGeom>
        </p:spPr>
        <p:txBody>
          <a:bodyPr lIns="0" tIns="0" rIns="0" bIns="0" rtlCol="0" anchor="t">
            <a:spAutoFit/>
          </a:bodyPr>
          <a:lstStyle/>
          <a:p>
            <a:pPr marL="0" lvl="0" indent="0">
              <a:lnSpc>
                <a:spcPts val="6934"/>
              </a:lnSpc>
              <a:spcBef>
                <a:spcPct val="0"/>
              </a:spcBef>
            </a:pPr>
            <a:r>
              <a:rPr lang="en-US" sz="9631">
                <a:solidFill>
                  <a:srgbClr val="FFFFFF"/>
                </a:solidFill>
                <a:latin typeface="Computer Says No"/>
              </a:rPr>
              <a:t>PROPOSED SYSTEM</a:t>
            </a:r>
          </a:p>
        </p:txBody>
      </p:sp>
      <p:sp>
        <p:nvSpPr>
          <p:cNvPr id="5" name="TextBox 5"/>
          <p:cNvSpPr txBox="1"/>
          <p:nvPr/>
        </p:nvSpPr>
        <p:spPr>
          <a:xfrm>
            <a:off x="8232159" y="2539790"/>
            <a:ext cx="9755091" cy="7219520"/>
          </a:xfrm>
          <a:prstGeom prst="rect">
            <a:avLst/>
          </a:prstGeom>
        </p:spPr>
        <p:txBody>
          <a:bodyPr lIns="0" tIns="0" rIns="0" bIns="0" rtlCol="0" anchor="t">
            <a:spAutoFit/>
          </a:bodyPr>
          <a:lstStyle/>
          <a:p>
            <a:pPr>
              <a:lnSpc>
                <a:spcPts val="4423"/>
              </a:lnSpc>
            </a:pPr>
            <a:r>
              <a:rPr lang="en-US" sz="2730">
                <a:solidFill>
                  <a:srgbClr val="FFFFFF"/>
                </a:solidFill>
                <a:latin typeface="Poppins Light"/>
              </a:rPr>
              <a:t>Deepfake videos, fueled by artificial intelligence, pose a significant challenge to the authenticity of visual content. This presentation explores the application of Long Short-Term Memory (LSTM) networks in the realm of deepfake detection, leveraging their sequential learning capabilities to unravel the complexities of manipulated videos.</a:t>
            </a:r>
          </a:p>
          <a:p>
            <a:pPr>
              <a:lnSpc>
                <a:spcPts val="4423"/>
              </a:lnSpc>
            </a:pPr>
            <a:r>
              <a:rPr lang="en-US" sz="2730">
                <a:solidFill>
                  <a:srgbClr val="FFFFFF"/>
                </a:solidFill>
                <a:latin typeface="Poppins Light"/>
              </a:rPr>
              <a:t>Deepfakes, the product of advanced AI algorithms, manipulate faces and audio to create convincing yet entirely fictitious content. The need for robust detection methods has never been more crucial as deepfake incidents continue to escalate.</a:t>
            </a:r>
          </a:p>
          <a:p>
            <a:pPr>
              <a:lnSpc>
                <a:spcPts val="4423"/>
              </a:lnSpc>
            </a:pPr>
            <a:endParaRPr lang="en-US" sz="2730">
              <a:solidFill>
                <a:srgbClr val="FFFFFF"/>
              </a:solidFill>
              <a:latin typeface="Poppins Light"/>
            </a:endParaRPr>
          </a:p>
        </p:txBody>
      </p:sp>
      <p:sp>
        <p:nvSpPr>
          <p:cNvPr id="6" name="Freeform 6"/>
          <p:cNvSpPr/>
          <p:nvPr/>
        </p:nvSpPr>
        <p:spPr>
          <a:xfrm flipH="1">
            <a:off x="15875051" y="8479279"/>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61" r="-39861"/>
              </a:stretch>
            </a:blipFill>
          </p:spPr>
        </p:sp>
      </p:grpSp>
      <p:sp>
        <p:nvSpPr>
          <p:cNvPr id="4" name="TextBox 4"/>
          <p:cNvSpPr txBox="1"/>
          <p:nvPr/>
        </p:nvSpPr>
        <p:spPr>
          <a:xfrm>
            <a:off x="8437211" y="1457325"/>
            <a:ext cx="8652476" cy="1034793"/>
          </a:xfrm>
          <a:prstGeom prst="rect">
            <a:avLst/>
          </a:prstGeom>
        </p:spPr>
        <p:txBody>
          <a:bodyPr lIns="0" tIns="0" rIns="0" bIns="0" rtlCol="0" anchor="t">
            <a:spAutoFit/>
          </a:bodyPr>
          <a:lstStyle/>
          <a:p>
            <a:pPr marL="0" lvl="0" indent="0">
              <a:lnSpc>
                <a:spcPts val="6934"/>
              </a:lnSpc>
              <a:spcBef>
                <a:spcPct val="0"/>
              </a:spcBef>
            </a:pPr>
            <a:r>
              <a:rPr lang="en-US" sz="9631">
                <a:solidFill>
                  <a:srgbClr val="FFFFFF"/>
                </a:solidFill>
                <a:latin typeface="Computer Says No"/>
              </a:rPr>
              <a:t>PROPOSED SYSTEM</a:t>
            </a:r>
          </a:p>
        </p:txBody>
      </p:sp>
      <p:sp>
        <p:nvSpPr>
          <p:cNvPr id="5" name="TextBox 5"/>
          <p:cNvSpPr txBox="1"/>
          <p:nvPr/>
        </p:nvSpPr>
        <p:spPr>
          <a:xfrm>
            <a:off x="8437211" y="2707591"/>
            <a:ext cx="9550039" cy="5963952"/>
          </a:xfrm>
          <a:prstGeom prst="rect">
            <a:avLst/>
          </a:prstGeom>
        </p:spPr>
        <p:txBody>
          <a:bodyPr lIns="0" tIns="0" rIns="0" bIns="0" rtlCol="0" anchor="t">
            <a:spAutoFit/>
          </a:bodyPr>
          <a:lstStyle/>
          <a:p>
            <a:pPr>
              <a:lnSpc>
                <a:spcPts val="4330"/>
              </a:lnSpc>
            </a:pPr>
            <a:r>
              <a:rPr lang="en-US" sz="2673">
                <a:solidFill>
                  <a:srgbClr val="FFFFFF"/>
                </a:solidFill>
                <a:latin typeface="Poppins Light"/>
              </a:rPr>
              <a:t>LSTM, a type of recurrent neural network (RNN), excels in capturing long-range dependencies and sequential patterns. This makes it well-suited for the temporal intricacies present in video data, a key requirement for effective deepfake detection.</a:t>
            </a:r>
          </a:p>
          <a:p>
            <a:pPr>
              <a:lnSpc>
                <a:spcPts val="4330"/>
              </a:lnSpc>
            </a:pPr>
            <a:r>
              <a:rPr lang="en-US" sz="2673">
                <a:solidFill>
                  <a:srgbClr val="FFFFFF"/>
                </a:solidFill>
                <a:latin typeface="Poppins Light"/>
              </a:rPr>
              <a:t>n in-depth exploration of LSTM architecture, highlighting its ability to retain memory and learn from sequential information. Understanding how LSTM processes video data to discern patterns indicative of deepfake manipulation.</a:t>
            </a:r>
          </a:p>
          <a:p>
            <a:pPr>
              <a:lnSpc>
                <a:spcPts val="4330"/>
              </a:lnSpc>
            </a:pPr>
            <a:endParaRPr lang="en-US" sz="2673">
              <a:solidFill>
                <a:srgbClr val="FFFFFF"/>
              </a:solidFill>
              <a:latin typeface="Poppins Light"/>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1167</Words>
  <Application>Microsoft Office PowerPoint</Application>
  <PresentationFormat>Custom</PresentationFormat>
  <Paragraphs>75</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Poppins</vt:lpstr>
      <vt:lpstr>Computer Says No</vt:lpstr>
      <vt:lpstr>Poppins Light</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Detection using Machine Learning</dc:title>
  <cp:lastModifiedBy>Microsoft account</cp:lastModifiedBy>
  <cp:revision>2</cp:revision>
  <dcterms:created xsi:type="dcterms:W3CDTF">2006-08-16T00:00:00Z</dcterms:created>
  <dcterms:modified xsi:type="dcterms:W3CDTF">2023-11-09T08:45:12Z</dcterms:modified>
  <dc:identifier>DAFzpo3mMrg</dc:identifier>
</cp:coreProperties>
</file>